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notesMasterIdLst>
    <p:notesMasterId r:id="rId89"/>
  </p:notesMasterIdLst>
  <p:handoutMasterIdLst>
    <p:handoutMasterId r:id="rId90"/>
  </p:handoutMasterIdLst>
  <p:sldIdLst>
    <p:sldId id="340" r:id="rId2"/>
    <p:sldId id="256" r:id="rId3"/>
    <p:sldId id="419" r:id="rId4"/>
    <p:sldId id="420" r:id="rId5"/>
    <p:sldId id="421" r:id="rId6"/>
    <p:sldId id="422" r:id="rId7"/>
    <p:sldId id="423" r:id="rId8"/>
    <p:sldId id="448" r:id="rId9"/>
    <p:sldId id="382" r:id="rId10"/>
    <p:sldId id="442" r:id="rId11"/>
    <p:sldId id="443" r:id="rId12"/>
    <p:sldId id="424" r:id="rId13"/>
    <p:sldId id="425" r:id="rId14"/>
    <p:sldId id="426" r:id="rId15"/>
    <p:sldId id="427" r:id="rId16"/>
    <p:sldId id="429" r:id="rId17"/>
    <p:sldId id="430" r:id="rId18"/>
    <p:sldId id="399" r:id="rId19"/>
    <p:sldId id="400" r:id="rId20"/>
    <p:sldId id="261" r:id="rId21"/>
    <p:sldId id="263" r:id="rId22"/>
    <p:sldId id="264" r:id="rId23"/>
    <p:sldId id="319" r:id="rId24"/>
    <p:sldId id="320" r:id="rId25"/>
    <p:sldId id="321" r:id="rId26"/>
    <p:sldId id="322" r:id="rId27"/>
    <p:sldId id="323" r:id="rId28"/>
    <p:sldId id="324" r:id="rId29"/>
    <p:sldId id="309" r:id="rId30"/>
    <p:sldId id="311" r:id="rId31"/>
    <p:sldId id="312" r:id="rId32"/>
    <p:sldId id="313" r:id="rId33"/>
    <p:sldId id="325" r:id="rId34"/>
    <p:sldId id="326" r:id="rId35"/>
    <p:sldId id="401" r:id="rId36"/>
    <p:sldId id="402" r:id="rId37"/>
    <p:sldId id="432" r:id="rId38"/>
    <p:sldId id="433" r:id="rId39"/>
    <p:sldId id="356" r:id="rId40"/>
    <p:sldId id="435" r:id="rId41"/>
    <p:sldId id="358" r:id="rId42"/>
    <p:sldId id="359" r:id="rId43"/>
    <p:sldId id="360" r:id="rId44"/>
    <p:sldId id="361" r:id="rId45"/>
    <p:sldId id="441" r:id="rId46"/>
    <p:sldId id="362" r:id="rId47"/>
    <p:sldId id="363" r:id="rId48"/>
    <p:sldId id="365" r:id="rId49"/>
    <p:sldId id="366" r:id="rId50"/>
    <p:sldId id="367" r:id="rId51"/>
    <p:sldId id="438" r:id="rId52"/>
    <p:sldId id="368" r:id="rId53"/>
    <p:sldId id="374" r:id="rId54"/>
    <p:sldId id="290" r:id="rId55"/>
    <p:sldId id="346" r:id="rId56"/>
    <p:sldId id="339" r:id="rId57"/>
    <p:sldId id="347" r:id="rId58"/>
    <p:sldId id="350" r:id="rId59"/>
    <p:sldId id="331" r:id="rId60"/>
    <p:sldId id="333" r:id="rId61"/>
    <p:sldId id="334" r:id="rId62"/>
    <p:sldId id="292" r:id="rId63"/>
    <p:sldId id="439" r:id="rId64"/>
    <p:sldId id="293" r:id="rId65"/>
    <p:sldId id="404" r:id="rId66"/>
    <p:sldId id="384" r:id="rId67"/>
    <p:sldId id="447" r:id="rId68"/>
    <p:sldId id="406" r:id="rId69"/>
    <p:sldId id="410" r:id="rId70"/>
    <p:sldId id="408" r:id="rId71"/>
    <p:sldId id="412" r:id="rId72"/>
    <p:sldId id="413" r:id="rId73"/>
    <p:sldId id="414" r:id="rId74"/>
    <p:sldId id="415" r:id="rId75"/>
    <p:sldId id="417" r:id="rId76"/>
    <p:sldId id="418" r:id="rId77"/>
    <p:sldId id="370" r:id="rId78"/>
    <p:sldId id="349" r:id="rId79"/>
    <p:sldId id="383" r:id="rId80"/>
    <p:sldId id="396" r:id="rId81"/>
    <p:sldId id="440" r:id="rId82"/>
    <p:sldId id="348" r:id="rId83"/>
    <p:sldId id="296" r:id="rId84"/>
    <p:sldId id="446" r:id="rId85"/>
    <p:sldId id="445" r:id="rId86"/>
    <p:sldId id="398" r:id="rId87"/>
    <p:sldId id="437" r:id="rId88"/>
  </p:sldIdLst>
  <p:sldSz cx="9144000" cy="6858000" type="screen4x3"/>
  <p:notesSz cx="7010400" cy="92360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66"/>
    <a:srgbClr val="FF66CC"/>
    <a:srgbClr val="FCFC7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571" autoAdjust="0"/>
    <p:restoredTop sz="86392" autoAdjust="0"/>
  </p:normalViewPr>
  <p:slideViewPr>
    <p:cSldViewPr snapToGrid="0">
      <p:cViewPr>
        <p:scale>
          <a:sx n="117" d="100"/>
          <a:sy n="117" d="100"/>
        </p:scale>
        <p:origin x="-16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349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892" cy="4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t" anchorCtr="0" compatLnSpc="1">
            <a:prstTxWarp prst="textNoShape">
              <a:avLst/>
            </a:prstTxWarp>
          </a:bodyPr>
          <a:lstStyle>
            <a:lvl1pPr defTabSz="92864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49" y="1"/>
            <a:ext cx="3037891" cy="4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t" anchorCtr="0" compatLnSpc="1">
            <a:prstTxWarp prst="textNoShape">
              <a:avLst/>
            </a:prstTxWarp>
          </a:bodyPr>
          <a:lstStyle>
            <a:lvl1pPr algn="r" defTabSz="92864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8772170"/>
            <a:ext cx="3037892" cy="46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b" anchorCtr="0" compatLnSpc="1">
            <a:prstTxWarp prst="textNoShape">
              <a:avLst/>
            </a:prstTxWarp>
          </a:bodyPr>
          <a:lstStyle>
            <a:lvl1pPr defTabSz="92864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72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49" y="8772170"/>
            <a:ext cx="3037891" cy="46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b" anchorCtr="0" compatLnSpc="1">
            <a:prstTxWarp prst="textNoShape">
              <a:avLst/>
            </a:prstTxWarp>
          </a:bodyPr>
          <a:lstStyle>
            <a:lvl1pPr algn="r" defTabSz="928646" eaLnBrk="1" hangingPunct="1">
              <a:defRPr sz="1200"/>
            </a:lvl1pPr>
          </a:lstStyle>
          <a:p>
            <a:pPr>
              <a:defRPr/>
            </a:pPr>
            <a:fld id="{7132EF29-5B1B-48CC-B124-00834F0DE4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4149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37892" cy="4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t" anchorCtr="0" compatLnSpc="1">
            <a:prstTxWarp prst="textNoShape">
              <a:avLst/>
            </a:prstTxWarp>
          </a:bodyPr>
          <a:lstStyle>
            <a:lvl1pPr defTabSz="92864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49" y="1"/>
            <a:ext cx="3037891" cy="4623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t" anchorCtr="0" compatLnSpc="1">
            <a:prstTxWarp prst="textNoShape">
              <a:avLst/>
            </a:prstTxWarp>
          </a:bodyPr>
          <a:lstStyle>
            <a:lvl1pPr algn="r" defTabSz="92864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31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5388" y="690563"/>
            <a:ext cx="4621212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0574" y="4388423"/>
            <a:ext cx="5609255" cy="4156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9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8772170"/>
            <a:ext cx="3037892" cy="46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b" anchorCtr="0" compatLnSpc="1">
            <a:prstTxWarp prst="textNoShape">
              <a:avLst/>
            </a:prstTxWarp>
          </a:bodyPr>
          <a:lstStyle>
            <a:lvl1pPr defTabSz="928646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9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49" y="8772170"/>
            <a:ext cx="3037891" cy="4623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819" tIns="46409" rIns="92819" bIns="46409" numCol="1" anchor="b" anchorCtr="0" compatLnSpc="1">
            <a:prstTxWarp prst="textNoShape">
              <a:avLst/>
            </a:prstTxWarp>
          </a:bodyPr>
          <a:lstStyle>
            <a:lvl1pPr algn="r" defTabSz="928646" eaLnBrk="1" hangingPunct="1">
              <a:defRPr sz="1200"/>
            </a:lvl1pPr>
          </a:lstStyle>
          <a:p>
            <a:pPr>
              <a:defRPr/>
            </a:pPr>
            <a:fld id="{B7C58579-CBE2-4A60-A91D-58D3FEA8F6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2202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5640" y="150050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8643FD-BF2D-49D3-9C1F-C82666AD2D7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953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latin typeface="Calibri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7B26B-8750-4365-A315-E8A4B5043FE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367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9280" y="1117918"/>
            <a:ext cx="7955280" cy="652486"/>
          </a:xfrm>
          <a:prstGeom prst="rect">
            <a:avLst/>
          </a:prstGeom>
        </p:spPr>
        <p:txBody>
          <a:bodyPr anchor="t" anchorCtr="1">
            <a:spAutoFit/>
          </a:bodyPr>
          <a:lstStyle>
            <a:lvl1pPr>
              <a:defRPr>
                <a:solidFill>
                  <a:srgbClr val="064B86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9961"/>
            <a:ext cx="4038600" cy="391668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09801"/>
            <a:ext cx="4038600" cy="3926840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bri" pitchFamily="34" charset="0"/>
              </a:defRPr>
            </a:lvl1pPr>
            <a:lvl2pPr>
              <a:defRPr sz="2400">
                <a:latin typeface="Calibri" pitchFamily="34" charset="0"/>
              </a:defRPr>
            </a:lvl2pPr>
            <a:lvl3pPr>
              <a:defRPr sz="20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6B2879-6CB5-480C-8C6F-E16F973D811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97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009956"/>
            <a:ext cx="7924800" cy="652486"/>
          </a:xfrm>
          <a:prstGeom prst="rect">
            <a:avLst/>
          </a:prstGeom>
        </p:spPr>
        <p:txBody>
          <a:bodyPr anchor="t" anchorCtr="1">
            <a:spAutoFit/>
          </a:bodyPr>
          <a:lstStyle>
            <a:lvl1pPr>
              <a:defRPr>
                <a:solidFill>
                  <a:srgbClr val="064B86"/>
                </a:solidFill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0407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cap="small" baseline="0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6235"/>
            <a:ext cx="4040188" cy="323024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210407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 cap="small" baseline="0">
                <a:latin typeface="Calibri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875915"/>
            <a:ext cx="4041775" cy="3240405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bri" pitchFamily="34" charset="0"/>
              </a:defRPr>
            </a:lvl1pPr>
            <a:lvl2pPr>
              <a:defRPr sz="2000">
                <a:latin typeface="Calibri" pitchFamily="34" charset="0"/>
              </a:defRPr>
            </a:lvl2pPr>
            <a:lvl3pPr>
              <a:defRPr sz="1800">
                <a:latin typeface="Calibri" pitchFamily="34" charset="0"/>
              </a:defRPr>
            </a:lvl3pPr>
            <a:lvl4pPr>
              <a:defRPr sz="16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43FCD-009C-4067-95CD-D8AE43E0DAB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028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3008313" cy="1162050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  <a:prstGeom prst="rect">
            <a:avLst/>
          </a:prstGeom>
        </p:spPr>
        <p:txBody>
          <a:bodyPr/>
          <a:lstStyle>
            <a:lvl1pPr>
              <a:defRPr sz="3600">
                <a:latin typeface="Calibri" pitchFamily="34" charset="0"/>
              </a:defRPr>
            </a:lvl1pPr>
            <a:lvl2pPr>
              <a:defRPr sz="3000">
                <a:latin typeface="Calibri" pitchFamily="34" charset="0"/>
              </a:defRPr>
            </a:lvl2pPr>
            <a:lvl3pPr>
              <a:defRPr sz="2400">
                <a:latin typeface="Calibri" pitchFamily="34" charset="0"/>
              </a:defRPr>
            </a:lvl3pPr>
            <a:lvl4pPr>
              <a:defRPr sz="1800">
                <a:latin typeface="Calibri" pitchFamily="34" charset="0"/>
              </a:defRPr>
            </a:lvl4pPr>
            <a:lvl5pPr>
              <a:defRPr sz="1600">
                <a:latin typeface="Calibri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209800"/>
            <a:ext cx="3008313" cy="39163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B498AD-46A3-4633-BAAB-E410350ECF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66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t"/>
          <a:lstStyle>
            <a:lvl1pPr algn="l">
              <a:defRPr sz="2000" b="1">
                <a:latin typeface="Calibri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219199"/>
            <a:ext cx="5486400" cy="35083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bri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Calibri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AC3DED-2EC2-4AAD-A648-461AB28776E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467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56641"/>
            <a:ext cx="8229600" cy="652486"/>
          </a:xfrm>
        </p:spPr>
        <p:txBody>
          <a:bodyPr anchorCtr="1">
            <a:spAutoFit/>
          </a:bodyPr>
          <a:lstStyle>
            <a:lvl1pPr>
              <a:defRPr cap="sm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49513"/>
            <a:ext cx="8229600" cy="3794125"/>
          </a:xfrm>
        </p:spPr>
        <p:txBody>
          <a:bodyPr/>
          <a:lstStyle>
            <a:lvl3pPr>
              <a:defRPr sz="2000"/>
            </a:lvl3pPr>
            <a:lvl4pPr>
              <a:defRPr sz="18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9003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55DEB-A13A-475F-9486-CF0EE1A27D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B567EF-F536-42AA-99DD-7A65D8D39F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vmlDrawing" Target="../drawings/vmlDrawing1.v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6388100"/>
            <a:ext cx="9144000" cy="469900"/>
          </a:xfrm>
          <a:prstGeom prst="rect">
            <a:avLst/>
          </a:prstGeom>
          <a:solidFill>
            <a:srgbClr val="000000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dirty="0">
              <a:latin typeface="Verdana" pitchFamily="34" charset="0"/>
            </a:endParaRPr>
          </a:p>
        </p:txBody>
      </p:sp>
      <p:sp>
        <p:nvSpPr>
          <p:cNvPr id="1027" name="Rectangle 2"/>
          <p:cNvSpPr>
            <a:spLocks noChangeArrowheads="1"/>
          </p:cNvSpPr>
          <p:nvPr/>
        </p:nvSpPr>
        <p:spPr bwMode="auto">
          <a:xfrm>
            <a:off x="8708" y="7983"/>
            <a:ext cx="9135292" cy="944563"/>
          </a:xfrm>
          <a:prstGeom prst="rect">
            <a:avLst/>
          </a:prstGeom>
          <a:solidFill>
            <a:schemeClr val="tx2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rgbClr val="000000"/>
              </a:solidFill>
              <a:latin typeface="Verdana" pitchFamily="34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0" y="6388100"/>
            <a:ext cx="91440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>
            <a:lvl1pPr algn="l" eaLnBrk="0" hangingPunct="0"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1pPr>
            <a:lvl2pPr marL="742950" indent="-285750" algn="l" eaLnBrk="0" hangingPunct="0"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2pPr>
            <a:lvl3pPr marL="1143000" indent="-228600" algn="l" eaLnBrk="0" hangingPunct="0"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3pPr>
            <a:lvl4pPr marL="1600200" indent="-228600" algn="l" eaLnBrk="0" hangingPunct="0"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4pPr>
            <a:lvl5pPr marL="2057400" indent="-228600" algn="l" eaLnBrk="0" hangingPunct="0"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7888288" algn="l"/>
              </a:tabLst>
              <a:defRPr sz="3200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eaLnBrk="1" hangingPunct="1">
              <a:tabLst>
                <a:tab pos="7548563" algn="l"/>
              </a:tabLst>
              <a:defRPr/>
            </a:pPr>
            <a:r>
              <a:rPr lang="en-US" sz="1200" dirty="0" smtClean="0">
                <a:solidFill>
                  <a:schemeClr val="bg1"/>
                </a:solidFill>
              </a:rPr>
              <a:t>www.accjc.org 	Spring 2012</a:t>
            </a:r>
          </a:p>
        </p:txBody>
      </p:sp>
      <p:sp>
        <p:nvSpPr>
          <p:cNvPr id="6" name="Freeform 5"/>
          <p:cNvSpPr>
            <a:spLocks/>
          </p:cNvSpPr>
          <p:nvPr/>
        </p:nvSpPr>
        <p:spPr bwMode="auto">
          <a:xfrm>
            <a:off x="28121" y="-1936"/>
            <a:ext cx="8053832" cy="71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>
              <a:gd name="connsiteX0" fmla="*/ 6 w 5772"/>
              <a:gd name="connsiteY0" fmla="*/ 2 h 656"/>
              <a:gd name="connsiteX1" fmla="*/ 2542 w 5772"/>
              <a:gd name="connsiteY1" fmla="*/ 0 h 656"/>
              <a:gd name="connsiteX2" fmla="*/ 4374 w 5772"/>
              <a:gd name="connsiteY2" fmla="*/ 367 h 656"/>
              <a:gd name="connsiteX3" fmla="*/ 5766 w 5772"/>
              <a:gd name="connsiteY3" fmla="*/ 55 h 656"/>
              <a:gd name="connsiteX4" fmla="*/ 5772 w 5772"/>
              <a:gd name="connsiteY4" fmla="*/ 213 h 656"/>
              <a:gd name="connsiteX5" fmla="*/ 4302 w 5772"/>
              <a:gd name="connsiteY5" fmla="*/ 439 h 656"/>
              <a:gd name="connsiteX6" fmla="*/ 1488 w 5772"/>
              <a:gd name="connsiteY6" fmla="*/ 201 h 656"/>
              <a:gd name="connsiteX7" fmla="*/ 0 w 5772"/>
              <a:gd name="connsiteY7" fmla="*/ 656 h 656"/>
              <a:gd name="connsiteX8" fmla="*/ 6 w 5772"/>
              <a:gd name="connsiteY8" fmla="*/ 2 h 656"/>
              <a:gd name="connsiteX0" fmla="*/ 6 w 5772"/>
              <a:gd name="connsiteY0" fmla="*/ 194 h 656"/>
              <a:gd name="connsiteX1" fmla="*/ 2542 w 5772"/>
              <a:gd name="connsiteY1" fmla="*/ 0 h 656"/>
              <a:gd name="connsiteX2" fmla="*/ 4374 w 5772"/>
              <a:gd name="connsiteY2" fmla="*/ 367 h 656"/>
              <a:gd name="connsiteX3" fmla="*/ 5766 w 5772"/>
              <a:gd name="connsiteY3" fmla="*/ 55 h 656"/>
              <a:gd name="connsiteX4" fmla="*/ 5772 w 5772"/>
              <a:gd name="connsiteY4" fmla="*/ 213 h 656"/>
              <a:gd name="connsiteX5" fmla="*/ 4302 w 5772"/>
              <a:gd name="connsiteY5" fmla="*/ 439 h 656"/>
              <a:gd name="connsiteX6" fmla="*/ 1488 w 5772"/>
              <a:gd name="connsiteY6" fmla="*/ 201 h 656"/>
              <a:gd name="connsiteX7" fmla="*/ 0 w 5772"/>
              <a:gd name="connsiteY7" fmla="*/ 656 h 656"/>
              <a:gd name="connsiteX8" fmla="*/ 6 w 5772"/>
              <a:gd name="connsiteY8" fmla="*/ 194 h 656"/>
              <a:gd name="connsiteX0" fmla="*/ 6 w 5772"/>
              <a:gd name="connsiteY0" fmla="*/ 139 h 601"/>
              <a:gd name="connsiteX1" fmla="*/ 2542 w 5772"/>
              <a:gd name="connsiteY1" fmla="*/ 137 h 601"/>
              <a:gd name="connsiteX2" fmla="*/ 4374 w 5772"/>
              <a:gd name="connsiteY2" fmla="*/ 312 h 601"/>
              <a:gd name="connsiteX3" fmla="*/ 5766 w 5772"/>
              <a:gd name="connsiteY3" fmla="*/ 0 h 601"/>
              <a:gd name="connsiteX4" fmla="*/ 5772 w 5772"/>
              <a:gd name="connsiteY4" fmla="*/ 158 h 601"/>
              <a:gd name="connsiteX5" fmla="*/ 4302 w 5772"/>
              <a:gd name="connsiteY5" fmla="*/ 384 h 601"/>
              <a:gd name="connsiteX6" fmla="*/ 1488 w 5772"/>
              <a:gd name="connsiteY6" fmla="*/ 146 h 601"/>
              <a:gd name="connsiteX7" fmla="*/ 0 w 5772"/>
              <a:gd name="connsiteY7" fmla="*/ 601 h 601"/>
              <a:gd name="connsiteX8" fmla="*/ 6 w 5772"/>
              <a:gd name="connsiteY8" fmla="*/ 139 h 601"/>
              <a:gd name="connsiteX0" fmla="*/ 6 w 5772"/>
              <a:gd name="connsiteY0" fmla="*/ 139 h 601"/>
              <a:gd name="connsiteX1" fmla="*/ 2542 w 5772"/>
              <a:gd name="connsiteY1" fmla="*/ 137 h 601"/>
              <a:gd name="connsiteX2" fmla="*/ 4374 w 5772"/>
              <a:gd name="connsiteY2" fmla="*/ 312 h 601"/>
              <a:gd name="connsiteX3" fmla="*/ 5766 w 5772"/>
              <a:gd name="connsiteY3" fmla="*/ 0 h 601"/>
              <a:gd name="connsiteX4" fmla="*/ 5772 w 5772"/>
              <a:gd name="connsiteY4" fmla="*/ 158 h 601"/>
              <a:gd name="connsiteX5" fmla="*/ 4302 w 5772"/>
              <a:gd name="connsiteY5" fmla="*/ 384 h 601"/>
              <a:gd name="connsiteX6" fmla="*/ 1488 w 5772"/>
              <a:gd name="connsiteY6" fmla="*/ 146 h 601"/>
              <a:gd name="connsiteX7" fmla="*/ 0 w 5772"/>
              <a:gd name="connsiteY7" fmla="*/ 601 h 601"/>
              <a:gd name="connsiteX8" fmla="*/ 6 w 5772"/>
              <a:gd name="connsiteY8" fmla="*/ 139 h 601"/>
              <a:gd name="connsiteX0" fmla="*/ 6 w 5772"/>
              <a:gd name="connsiteY0" fmla="*/ 34 h 496"/>
              <a:gd name="connsiteX1" fmla="*/ 2542 w 5772"/>
              <a:gd name="connsiteY1" fmla="*/ 32 h 496"/>
              <a:gd name="connsiteX2" fmla="*/ 4374 w 5772"/>
              <a:gd name="connsiteY2" fmla="*/ 207 h 496"/>
              <a:gd name="connsiteX3" fmla="*/ 5766 w 5772"/>
              <a:gd name="connsiteY3" fmla="*/ 39 h 496"/>
              <a:gd name="connsiteX4" fmla="*/ 5772 w 5772"/>
              <a:gd name="connsiteY4" fmla="*/ 53 h 496"/>
              <a:gd name="connsiteX5" fmla="*/ 4302 w 5772"/>
              <a:gd name="connsiteY5" fmla="*/ 279 h 496"/>
              <a:gd name="connsiteX6" fmla="*/ 1488 w 5772"/>
              <a:gd name="connsiteY6" fmla="*/ 41 h 496"/>
              <a:gd name="connsiteX7" fmla="*/ 0 w 5772"/>
              <a:gd name="connsiteY7" fmla="*/ 496 h 496"/>
              <a:gd name="connsiteX8" fmla="*/ 6 w 5772"/>
              <a:gd name="connsiteY8" fmla="*/ 34 h 4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5772" h="496">
                <a:moveTo>
                  <a:pt x="6" y="34"/>
                </a:moveTo>
                <a:lnTo>
                  <a:pt x="2542" y="32"/>
                </a:lnTo>
                <a:cubicBezTo>
                  <a:pt x="2802" y="43"/>
                  <a:pt x="3837" y="206"/>
                  <a:pt x="4374" y="207"/>
                </a:cubicBezTo>
                <a:cubicBezTo>
                  <a:pt x="4911" y="208"/>
                  <a:pt x="5526" y="136"/>
                  <a:pt x="5766" y="39"/>
                </a:cubicBezTo>
                <a:cubicBezTo>
                  <a:pt x="5768" y="92"/>
                  <a:pt x="5770" y="0"/>
                  <a:pt x="5772" y="53"/>
                </a:cubicBezTo>
                <a:cubicBezTo>
                  <a:pt x="5670" y="97"/>
                  <a:pt x="5016" y="281"/>
                  <a:pt x="4302" y="279"/>
                </a:cubicBezTo>
                <a:cubicBezTo>
                  <a:pt x="3588" y="277"/>
                  <a:pt x="2205" y="5"/>
                  <a:pt x="1488" y="41"/>
                </a:cubicBezTo>
                <a:cubicBezTo>
                  <a:pt x="750" y="49"/>
                  <a:pt x="270" y="322"/>
                  <a:pt x="0" y="496"/>
                </a:cubicBezTo>
                <a:lnTo>
                  <a:pt x="6" y="34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87763" y="6400800"/>
            <a:ext cx="1511300" cy="3860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solidFill>
                  <a:schemeClr val="bg1"/>
                </a:solidFill>
                <a:latin typeface="Verdana" pitchFamily="34" charset="0"/>
              </a:defRPr>
            </a:lvl1pPr>
          </a:lstStyle>
          <a:p>
            <a:pPr>
              <a:defRPr/>
            </a:pPr>
            <a:fld id="{9336D146-3506-4F7F-8368-CAA90F190B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graphicFrame>
        <p:nvGraphicFramePr>
          <p:cNvPr id="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2977668"/>
              </p:ext>
            </p:extLst>
          </p:nvPr>
        </p:nvGraphicFramePr>
        <p:xfrm>
          <a:off x="8238808" y="92075"/>
          <a:ext cx="785812" cy="75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8" r:id="rId12" imgW="6373115" imgH="6152381" progId="">
                  <p:embed/>
                </p:oleObj>
              </mc:Choice>
              <mc:Fallback>
                <p:oleObj r:id="rId12" imgW="6373115" imgH="6152381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8808" y="92075"/>
                        <a:ext cx="785812" cy="758825"/>
                      </a:xfrm>
                      <a:prstGeom prst="rect">
                        <a:avLst/>
                      </a:prstGeom>
                      <a:solidFill>
                        <a:srgbClr val="0000FF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076325"/>
            <a:ext cx="8229600" cy="80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18288" rIns="91440" bIns="1828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34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49513"/>
            <a:ext cx="8229600" cy="3794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000" b="1" cap="small">
          <a:solidFill>
            <a:schemeClr val="tx2"/>
          </a:solidFill>
          <a:latin typeface="Calibri" pitchFamily="34" charset="0"/>
          <a:ea typeface="+mj-ea"/>
          <a:cs typeface="Calibri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Calibri" pitchFamily="34" charset="0"/>
          <a:cs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rundfos TheSan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rundfos TheSan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rundfos TheSan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Grundfos TheSans" pitchFamily="34" charset="0"/>
        </a:defRPr>
      </a:lvl9pPr>
    </p:titleStyle>
    <p:bodyStyle>
      <a:lvl1pPr marL="342900" indent="-228600" algn="l" rtl="0" eaLnBrk="1" fontAlgn="base" hangingPunct="1">
        <a:spcBef>
          <a:spcPct val="20000"/>
        </a:spcBef>
        <a:spcAft>
          <a:spcPct val="0"/>
        </a:spcAft>
        <a:buSzPct val="125000"/>
        <a:buChar char="•"/>
        <a:defRPr sz="320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22250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§"/>
        <a:defRPr sz="2400">
          <a:solidFill>
            <a:schemeClr val="tx1"/>
          </a:solidFill>
          <a:latin typeface="Calibri" pitchFamily="34" charset="0"/>
          <a:cs typeface="Calibri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SzPct val="50000"/>
        <a:buFont typeface="Wingdings" pitchFamily="2" charset="2"/>
        <a:buChar char="q"/>
        <a:defRPr sz="2000">
          <a:solidFill>
            <a:schemeClr val="tx1"/>
          </a:solidFill>
          <a:latin typeface="Calibri" pitchFamily="34" charset="0"/>
          <a:cs typeface="Calibri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Calibri" pitchFamily="34" charset="0"/>
          <a:cs typeface="Calibri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cs typeface="Calibri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7.xml.rels><?xml version="1.0" encoding="UTF-8" standalone="yes"?>
<Relationships xmlns="http://schemas.openxmlformats.org/package/2006/relationships"><Relationship Id="rId3" Type="http://schemas.openxmlformats.org/officeDocument/2006/relationships/hyperlink" Target="mailto:accjc@accjc.org" TargetMode="External"/><Relationship Id="rId2" Type="http://schemas.openxmlformats.org/officeDocument/2006/relationships/hyperlink" Target="http://www.accjc.org/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8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20574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/>
              <a:t>Preparing for a Comprehensive Accreditation Review</a:t>
            </a:r>
            <a:endParaRPr lang="en-US" sz="4800" dirty="0" smtClean="0"/>
          </a:p>
        </p:txBody>
      </p:sp>
      <p:sp>
        <p:nvSpPr>
          <p:cNvPr id="4100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696200" cy="29718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000" i="1" dirty="0"/>
              <a:t>Accrediting Commission for Community and Junior Colleges/WASC</a:t>
            </a:r>
          </a:p>
          <a:p>
            <a:pPr>
              <a:lnSpc>
                <a:spcPct val="80000"/>
              </a:lnSpc>
            </a:pPr>
            <a:r>
              <a:rPr lang="en-US" sz="2000" i="1" dirty="0"/>
              <a:t>Spring 2012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endParaRPr lang="en-US" sz="1600" dirty="0"/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/>
              </a:rPr>
              <a:t>Dr. Barbara Beno, President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/>
              </a:rPr>
              <a:t>Dr. Susan Clifford, Vice President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/>
              <a:t>Ms. Krista Johns, Vice President</a:t>
            </a:r>
            <a:endParaRPr lang="en-US" sz="1600" dirty="0" smtClean="0">
              <a:effectLst/>
            </a:endParaRP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/>
              </a:rPr>
              <a:t>Mr. Jack Pond, Vice President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 smtClean="0">
                <a:effectLst/>
              </a:rPr>
              <a:t>Dr. John Nixon, Associate Vice President</a:t>
            </a:r>
          </a:p>
          <a:p>
            <a:pPr eaLnBrk="1" hangingPunct="1">
              <a:lnSpc>
                <a:spcPct val="80000"/>
              </a:lnSpc>
            </a:pPr>
            <a:r>
              <a:rPr lang="en-US" sz="1600" dirty="0">
                <a:effectLst/>
              </a:rPr>
              <a:t>Dr. Norv Wellsfry, Associate Vice </a:t>
            </a:r>
            <a:r>
              <a:rPr lang="en-US" sz="1600" dirty="0" smtClean="0">
                <a:effectLst/>
              </a:rPr>
              <a:t>President</a:t>
            </a:r>
          </a:p>
          <a:p>
            <a:pPr eaLnBrk="1" hangingPunct="1">
              <a:lnSpc>
                <a:spcPct val="80000"/>
              </a:lnSpc>
            </a:pPr>
            <a:endParaRPr lang="en-US" sz="1600" dirty="0" smtClean="0">
              <a:effectLst/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0545795-C747-4CC8-960D-23F418CA41F6}" type="slidenum">
              <a:rPr lang="en-US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52486"/>
          </a:xfrm>
        </p:spPr>
        <p:txBody>
          <a:bodyPr/>
          <a:lstStyle/>
          <a:p>
            <a:r>
              <a:rPr lang="en-US" dirty="0" smtClean="0"/>
              <a:t>Other Valuable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4070" y="2021633"/>
            <a:ext cx="8229600" cy="4038600"/>
          </a:xfrm>
        </p:spPr>
        <p:txBody>
          <a:bodyPr/>
          <a:lstStyle/>
          <a:p>
            <a:pPr>
              <a:spcAft>
                <a:spcPts val="1800"/>
              </a:spcAft>
              <a:buFont typeface="Arial" pitchFamily="34" charset="0"/>
              <a:buChar char="•"/>
            </a:pPr>
            <a:r>
              <a:rPr lang="en-US" sz="2800" dirty="0" smtClean="0"/>
              <a:t> </a:t>
            </a:r>
            <a:r>
              <a:rPr lang="en-US" sz="2800" b="1" dirty="0" smtClean="0"/>
              <a:t>Accreditation Basics </a:t>
            </a:r>
            <a:r>
              <a:rPr lang="en-US" sz="2800" dirty="0" smtClean="0"/>
              <a:t>– an online course for individuals who are interested in learning more about accreditation  </a:t>
            </a:r>
          </a:p>
          <a:p>
            <a:pPr>
              <a:buFont typeface="Arial" pitchFamily="34" charset="0"/>
              <a:buChar char="•"/>
            </a:pPr>
            <a:r>
              <a:rPr lang="en-US" sz="2800" b="1" dirty="0" smtClean="0"/>
              <a:t>ALO/CIO Discussion Board </a:t>
            </a:r>
            <a:r>
              <a:rPr lang="en-US" sz="2800" dirty="0" smtClean="0"/>
              <a:t>– a forum where ALOs and CIOs meet virtually to  exchange ideas, share good practices, discuss issues of educational quality and institutional effectiveness, network, and learn from one another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28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52486"/>
          </a:xfrm>
        </p:spPr>
        <p:txBody>
          <a:bodyPr/>
          <a:lstStyle/>
          <a:p>
            <a:r>
              <a:rPr lang="en-US" dirty="0" smtClean="0"/>
              <a:t>Discussion Board Topics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05678" y="1775791"/>
            <a:ext cx="8001000" cy="4343400"/>
          </a:xfrm>
        </p:spPr>
        <p:txBody>
          <a:bodyPr/>
          <a:lstStyle/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The Accreditation Process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Developing and Managing Evidence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Updates on Federal Regulations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Planning Program Review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SLOs and Assessment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Campus Communication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Distance Education and Correspondence Education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Substantive Change</a:t>
            </a:r>
          </a:p>
          <a:p>
            <a:pPr marL="517525" indent="-403225">
              <a:buFont typeface="Arial" pitchFamily="34" charset="0"/>
              <a:buChar char="•"/>
            </a:pPr>
            <a:r>
              <a:rPr lang="en-US" sz="2600" dirty="0" smtClean="0"/>
              <a:t>Open Discussion</a:t>
            </a:r>
            <a:endParaRPr lang="en-US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835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351183" y="972925"/>
            <a:ext cx="8305800" cy="160131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Rubric for Evaluating </a:t>
            </a:r>
            <a:br>
              <a:rPr lang="en-US" sz="4000" dirty="0" smtClean="0"/>
            </a:br>
            <a:r>
              <a:rPr lang="en-US" sz="4000" dirty="0" smtClean="0"/>
              <a:t>Institutional Effectiveness </a:t>
            </a:r>
            <a:br>
              <a:rPr lang="en-US" sz="4000" dirty="0" smtClean="0"/>
            </a:br>
            <a:r>
              <a:rPr lang="en-US" sz="2800" dirty="0" smtClean="0"/>
              <a:t>Parts I – III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225288" y="2713382"/>
            <a:ext cx="8763000" cy="3756991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The Rubric offers language for good practice about characteristics of institutional effectiveness and institutional behaviors to determine the level of institutional implementation (Awareness, Development, Proficiency, or Sustainable Continuous Quality Improvement):</a:t>
            </a:r>
          </a:p>
          <a:p>
            <a:pPr marL="685800" indent="0">
              <a:lnSpc>
                <a:spcPct val="80000"/>
              </a:lnSpc>
              <a:spcBef>
                <a:spcPts val="0"/>
              </a:spcBef>
              <a:buNone/>
              <a:tabLst>
                <a:tab pos="1143000" algn="l"/>
              </a:tabLst>
              <a:defRPr/>
            </a:pPr>
            <a:r>
              <a:rPr lang="en-US" sz="2400" b="1" dirty="0" smtClean="0"/>
              <a:t>I	Program Review</a:t>
            </a:r>
          </a:p>
          <a:p>
            <a:pPr marL="685800" indent="0">
              <a:lnSpc>
                <a:spcPct val="80000"/>
              </a:lnSpc>
              <a:spcBef>
                <a:spcPts val="600"/>
              </a:spcBef>
              <a:buNone/>
              <a:tabLst>
                <a:tab pos="1143000" algn="l"/>
              </a:tabLst>
              <a:defRPr/>
            </a:pPr>
            <a:r>
              <a:rPr lang="en-US" sz="2400" b="1" dirty="0" smtClean="0"/>
              <a:t>II	Planning</a:t>
            </a:r>
            <a:endParaRPr lang="en-US" sz="2400" b="1" dirty="0"/>
          </a:p>
          <a:p>
            <a:pPr marL="685800" indent="0">
              <a:lnSpc>
                <a:spcPct val="80000"/>
              </a:lnSpc>
              <a:spcBef>
                <a:spcPts val="600"/>
              </a:spcBef>
              <a:buNone/>
              <a:tabLst>
                <a:tab pos="1143000" algn="l"/>
              </a:tabLst>
              <a:defRPr/>
            </a:pPr>
            <a:r>
              <a:rPr lang="en-US" sz="2400" b="1" dirty="0" smtClean="0"/>
              <a:t>III	Student Learning Outcomes</a:t>
            </a:r>
          </a:p>
          <a:p>
            <a:pPr marL="0" indent="0" eaLnBrk="1" hangingPunct="1">
              <a:lnSpc>
                <a:spcPct val="80000"/>
              </a:lnSpc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en-US" sz="2400" dirty="0" smtClean="0"/>
              <a:t>The Rubric also demonstrates the integration of the Standards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711EF15-D8C9-4735-A7B8-91DBCD68FBBF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5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63487"/>
            <a:ext cx="8229600" cy="914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4000" dirty="0" smtClean="0"/>
              <a:t>Using the Rubric for Evaluating Institutional Effectiveness</a:t>
            </a:r>
          </a:p>
        </p:txBody>
      </p:sp>
      <p:sp>
        <p:nvSpPr>
          <p:cNvPr id="2365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07907"/>
            <a:ext cx="8229600" cy="3358412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The Rubric provides common language to describe a college’s status </a:t>
            </a:r>
            <a:r>
              <a:rPr lang="en-US" sz="2200" i="1" dirty="0" smtClean="0"/>
              <a:t>vis-</a:t>
            </a:r>
            <a:r>
              <a:rPr lang="en-US" sz="2200" i="1" dirty="0" smtClean="0">
                <a:cs typeface="Tahoma" pitchFamily="34" charset="0"/>
              </a:rPr>
              <a:t>à</a:t>
            </a:r>
            <a:r>
              <a:rPr lang="en-US" sz="2200" i="1" dirty="0" smtClean="0"/>
              <a:t>-vis </a:t>
            </a:r>
            <a:r>
              <a:rPr lang="en-US" sz="2200" dirty="0" smtClean="0"/>
              <a:t>full adherence to the Standards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The Rubric provides a framework for understanding the actions institutions must take to achieve full compliance with Standards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200" dirty="0" smtClean="0"/>
              <a:t>The Rubric shows the interconnectedness of the Standards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sz="2200" dirty="0" smtClean="0"/>
              <a:t>The sample behaviors at each level are not meant to replace the Standards; rather, they are examples of performance that indicate the stages of implementation of the Standards</a:t>
            </a:r>
          </a:p>
          <a:p>
            <a:pPr marL="457200" indent="-457200" eaLnBrk="1" hangingPunct="1">
              <a:lnSpc>
                <a:spcPct val="80000"/>
              </a:lnSpc>
              <a:buFont typeface="Arial" pitchFamily="34" charset="0"/>
              <a:buChar char="•"/>
              <a:defRPr/>
            </a:pPr>
            <a:endParaRPr lang="en-US" sz="2200" dirty="0"/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en-US" sz="22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5980D7A-624F-45E4-A1EF-B626DD4C54E0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2574"/>
            <a:ext cx="8229600" cy="4578626"/>
          </a:xfrm>
        </p:spPr>
        <p:txBody>
          <a:bodyPr/>
          <a:lstStyle/>
          <a:p>
            <a:pPr marL="515938" indent="-515938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b="1" dirty="0" smtClean="0"/>
              <a:t>The Commission expects:</a:t>
            </a:r>
          </a:p>
          <a:p>
            <a:pPr marL="515938" indent="-515938" eaLnBrk="1" hangingPunct="1">
              <a:lnSpc>
                <a:spcPct val="90000"/>
              </a:lnSpc>
              <a:spcBef>
                <a:spcPts val="1200"/>
              </a:spcBef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Institutions to be at </a:t>
            </a:r>
            <a:r>
              <a:rPr lang="en-US" sz="2800" i="1" dirty="0" smtClean="0">
                <a:solidFill>
                  <a:srgbClr val="C00000"/>
                </a:solidFill>
              </a:rPr>
              <a:t>Sustainable Continuous Quality Improvement</a:t>
            </a:r>
            <a:r>
              <a:rPr lang="en-US" sz="2800" i="1" dirty="0" smtClean="0"/>
              <a:t> </a:t>
            </a:r>
            <a:r>
              <a:rPr lang="en-US" sz="2800" dirty="0" smtClean="0"/>
              <a:t>level for program review and planning</a:t>
            </a:r>
          </a:p>
          <a:p>
            <a:pPr marL="515938" indent="-515938" eaLnBrk="1" hangingPunct="1">
              <a:lnSpc>
                <a:spcPct val="90000"/>
              </a:lnSpc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Institutions to be at the </a:t>
            </a:r>
            <a:r>
              <a:rPr lang="en-US" sz="2800" i="1" dirty="0" smtClean="0">
                <a:solidFill>
                  <a:srgbClr val="C00000"/>
                </a:solidFill>
              </a:rPr>
              <a:t>Development</a:t>
            </a:r>
            <a:r>
              <a:rPr lang="en-US" sz="2800" dirty="0" smtClean="0"/>
              <a:t> level for SLOs</a:t>
            </a:r>
          </a:p>
          <a:p>
            <a:pPr marL="515938" indent="-515938" eaLnBrk="1" hangingPunct="1">
              <a:lnSpc>
                <a:spcPct val="90000"/>
              </a:lnSpc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Institutions be at the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i="1" dirty="0" smtClean="0">
                <a:solidFill>
                  <a:srgbClr val="C00000"/>
                </a:solidFill>
              </a:rPr>
              <a:t>Proficiency</a:t>
            </a:r>
            <a:r>
              <a:rPr lang="en-US" sz="2800" dirty="0" smtClean="0">
                <a:solidFill>
                  <a:srgbClr val="C00000"/>
                </a:solidFill>
              </a:rPr>
              <a:t> </a:t>
            </a:r>
            <a:r>
              <a:rPr lang="en-US" sz="2800" dirty="0" smtClean="0"/>
              <a:t>level for SLOs in the 2012-13 academic year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5AA61E7-5439-4999-9B61-B1900E47A984}" type="slidenum">
              <a:rPr lang="en-US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383" y="2196548"/>
            <a:ext cx="8229600" cy="2932043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4400" dirty="0" smtClean="0"/>
              <a:t>The Self Evaluation Report of Educational Quality and Institutional Effectiveness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800" dirty="0" smtClean="0"/>
              <a:t>(Formerly Self Study Report)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DF0A146-7FA1-408D-B7B7-3A078EAF828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47261" y="1067189"/>
            <a:ext cx="8229600" cy="65248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Purposes of the Self Evaluation Report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16287"/>
          </a:xfrm>
        </p:spPr>
        <p:txBody>
          <a:bodyPr/>
          <a:lstStyle/>
          <a:p>
            <a:pPr marL="457200" indent="-342900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To provide a written analysis of strengths and weaknesses based on the institution’s continuous evaluation and quality improvement activities</a:t>
            </a:r>
          </a:p>
          <a:p>
            <a:pPr marL="457200" indent="-342900"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To be analytical and forward-looking rather than simply descriptive and without improvement plans</a:t>
            </a:r>
          </a:p>
          <a:p>
            <a:pPr marL="457200" indent="-342900">
              <a:buFont typeface="Arial" pitchFamily="34" charset="0"/>
              <a:buChar char="•"/>
              <a:defRPr/>
            </a:pPr>
            <a:r>
              <a:rPr lang="en-US" sz="2400" dirty="0" smtClean="0"/>
              <a:t>To </a:t>
            </a:r>
            <a:r>
              <a:rPr lang="en-US" sz="2400" dirty="0"/>
              <a:t>identify areas at the institution that need attention and include them in the Self Evaluation Report</a:t>
            </a:r>
          </a:p>
          <a:p>
            <a:pPr marL="114300" indent="0">
              <a:buNone/>
              <a:defRPr/>
            </a:pPr>
            <a:endParaRPr lang="en-US" sz="2800" dirty="0" smtClean="0"/>
          </a:p>
          <a:p>
            <a:pPr algn="r">
              <a:spcBef>
                <a:spcPts val="1800"/>
              </a:spcBef>
              <a:buFont typeface="Wingdings" pitchFamily="2" charset="2"/>
              <a:buNone/>
              <a:defRPr/>
            </a:pPr>
            <a:r>
              <a:rPr lang="en-US" sz="1800" i="1" dirty="0" smtClean="0"/>
              <a:t>Continued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E298407-7325-4622-92B7-B0A77EC552BC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661" y="1915818"/>
            <a:ext cx="8229600" cy="4302125"/>
          </a:xfrm>
        </p:spPr>
        <p:txBody>
          <a:bodyPr/>
          <a:lstStyle/>
          <a:p>
            <a:pPr marL="457200" indent="-342900">
              <a:spcBef>
                <a:spcPts val="1800"/>
              </a:spcBef>
              <a:spcAft>
                <a:spcPts val="24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To provide the visiting team with a starting point for review of the institution’s ability to assure and improve its own quality and effectiveness </a:t>
            </a:r>
          </a:p>
          <a:p>
            <a:pPr marL="457200" indent="-342900">
              <a:buFont typeface="Arial" pitchFamily="34" charset="0"/>
              <a:buChar char="•"/>
              <a:defRPr/>
            </a:pPr>
            <a:r>
              <a:rPr lang="en-US" sz="2400" dirty="0"/>
              <a:t>To make reference to evidence of achieved results, evaluation of the results, and examples of the improvements which are integrated into the institution’s planning processes instead of simply describing processes and/or intentions that are not supported by evidence of achievement toward intended </a:t>
            </a:r>
            <a:r>
              <a:rPr lang="en-US" sz="2400" dirty="0" smtClean="0"/>
              <a:t>outcomes</a:t>
            </a:r>
          </a:p>
          <a:p>
            <a:pPr marL="114300" indent="0">
              <a:buNone/>
              <a:defRPr/>
            </a:pPr>
            <a:endParaRPr lang="en-US" sz="2400" dirty="0"/>
          </a:p>
          <a:p>
            <a:pPr marL="457200" indent="-342900">
              <a:buFont typeface="Arial" pitchFamily="34" charset="0"/>
              <a:buChar char="•"/>
              <a:defRPr/>
            </a:pPr>
            <a:endParaRPr lang="en-US" sz="1000" dirty="0" smtClean="0"/>
          </a:p>
          <a:p>
            <a:pPr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B667AA2-382C-4C9E-81CA-7ED5EC07362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  <p:sp>
        <p:nvSpPr>
          <p:cNvPr id="5" name="Title 7"/>
          <p:cNvSpPr>
            <a:spLocks noGrp="1"/>
          </p:cNvSpPr>
          <p:nvPr>
            <p:ph type="title"/>
          </p:nvPr>
        </p:nvSpPr>
        <p:spPr>
          <a:xfrm>
            <a:off x="447261" y="1067189"/>
            <a:ext cx="8229600" cy="65248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Purposes of the Self Evaluation Report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A5D4C4-5BE8-4F6B-95F8-EB70C5E2EB42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230402" name="Text Box 2"/>
          <p:cNvSpPr txBox="1">
            <a:spLocks noChangeArrowheads="1"/>
          </p:cNvSpPr>
          <p:nvPr/>
        </p:nvSpPr>
        <p:spPr bwMode="auto">
          <a:xfrm>
            <a:off x="990600" y="1981200"/>
            <a:ext cx="7239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5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The Eligibility Requirements</a:t>
            </a:r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2304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Eligibility Requirements (ERs)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229600" cy="3581400"/>
          </a:xfrm>
        </p:spPr>
        <p:txBody>
          <a:bodyPr/>
          <a:lstStyle/>
          <a:p>
            <a:pPr marL="457200" indent="-342900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21 criteria which must be met before an institution can apply for eligibility status with ACCJC  </a:t>
            </a:r>
          </a:p>
          <a:p>
            <a:pPr marL="457200" indent="0" eaLnBrk="1" hangingPunct="1">
              <a:buNone/>
              <a:defRPr/>
            </a:pPr>
            <a:r>
              <a:rPr lang="en-US" sz="2000" i="1" dirty="0" smtClean="0"/>
              <a:t>See Accreditation Reference Handbook</a:t>
            </a:r>
          </a:p>
          <a:p>
            <a:pPr marL="457200" lvl="1" indent="-342900" eaLnBrk="1" hangingPunct="1">
              <a:buFont typeface="Arial" pitchFamily="34" charset="0"/>
              <a:buChar char="•"/>
              <a:defRPr/>
            </a:pPr>
            <a:endParaRPr lang="en-US" sz="2800" dirty="0" smtClean="0"/>
          </a:p>
          <a:p>
            <a:pPr marL="457200" indent="-342900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Compliance with ERs must be continuous and is verified periodically, usually during the comprehensive evaluation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8D6C6B-6D4B-463B-89C6-D030A8A05F81}" type="slidenum">
              <a:rPr lang="en-US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62608" y="997226"/>
            <a:ext cx="7772400" cy="672548"/>
          </a:xfrm>
        </p:spPr>
        <p:txBody>
          <a:bodyPr/>
          <a:lstStyle/>
          <a:p>
            <a:pPr eaLnBrk="1" hangingPunct="1"/>
            <a:r>
              <a:rPr lang="en-US" sz="3600" b="1" dirty="0" smtClean="0">
                <a:effectLst/>
              </a:rPr>
              <a:t>Today’s Session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46652" y="1709529"/>
            <a:ext cx="8292548" cy="4442791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Accreditation </a:t>
            </a:r>
            <a:r>
              <a:rPr lang="en-US" sz="2800" dirty="0"/>
              <a:t>and the ACCJC/WASC</a:t>
            </a:r>
          </a:p>
          <a:p>
            <a:pPr marL="457200" indent="-4572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The Eligibility Requirements</a:t>
            </a:r>
          </a:p>
          <a:p>
            <a:pPr marL="457200" indent="-4572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The 2002 Standards of Accreditation </a:t>
            </a:r>
          </a:p>
          <a:p>
            <a:pPr marL="457200" indent="-4572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The Themes in the 2002 Standards</a:t>
            </a:r>
          </a:p>
          <a:p>
            <a:pPr marL="457200" indent="-457200" algn="l"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Elements of an Effective Program Review for Integrated Planning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/>
              <a:t>The Requirements for Evidence in Self Evaluation</a:t>
            </a:r>
          </a:p>
          <a:p>
            <a:pPr marL="457200" indent="-457200" algn="r">
              <a:spcBef>
                <a:spcPts val="1200"/>
              </a:spcBef>
              <a:buSzTx/>
            </a:pPr>
            <a:r>
              <a:rPr lang="en-US" sz="1800" i="1" dirty="0" smtClean="0"/>
              <a:t>Continued</a:t>
            </a:r>
            <a:endParaRPr lang="en-US" sz="1800" i="1" dirty="0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D20F37-2A15-4326-BF29-DC0FE1378477}" type="slidenum">
              <a:rPr lang="en-US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4A582-8E6A-4C59-A0BB-366A69AA15FD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22531" name="Text Box 5"/>
          <p:cNvSpPr txBox="1">
            <a:spLocks noChangeArrowheads="1"/>
          </p:cNvSpPr>
          <p:nvPr/>
        </p:nvSpPr>
        <p:spPr bwMode="auto">
          <a:xfrm>
            <a:off x="990600" y="1964635"/>
            <a:ext cx="7239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The Standards of Accreditation</a:t>
            </a:r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1047301"/>
            <a:ext cx="8229600" cy="775597"/>
          </a:xfrm>
        </p:spPr>
        <p:txBody>
          <a:bodyPr/>
          <a:lstStyle/>
          <a:p>
            <a:pPr eaLnBrk="1" hangingPunct="1"/>
            <a:r>
              <a:rPr lang="en-US" sz="4800" dirty="0" smtClean="0">
                <a:effectLst/>
              </a:rPr>
              <a:t>Standards of Accreditation: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218660" y="2213113"/>
            <a:ext cx="8193157" cy="3382617"/>
          </a:xfrm>
        </p:spPr>
        <p:txBody>
          <a:bodyPr/>
          <a:lstStyle/>
          <a:p>
            <a:pPr marL="1028700" lvl="1" indent="-571500" eaLnBrk="1" hangingPunct="1">
              <a:spcAft>
                <a:spcPts val="1800"/>
              </a:spcAft>
              <a:buClr>
                <a:schemeClr val="hlink"/>
              </a:buClr>
              <a:buSzPct val="125000"/>
              <a:buFont typeface="Arial" pitchFamily="34" charset="0"/>
              <a:buChar char="•"/>
            </a:pPr>
            <a:r>
              <a:rPr lang="en-US" sz="2800" dirty="0" smtClean="0">
                <a:effectLst/>
              </a:rPr>
              <a:t>Are necessary conditions for quality education </a:t>
            </a:r>
          </a:p>
          <a:p>
            <a:pPr marL="1028700" lvl="1" indent="-571500" eaLnBrk="1" hangingPunct="1">
              <a:spcAft>
                <a:spcPts val="1800"/>
              </a:spcAft>
              <a:buClr>
                <a:schemeClr val="hlink"/>
              </a:buClr>
              <a:buSzPct val="125000"/>
              <a:buFont typeface="Arial" pitchFamily="34" charset="0"/>
              <a:buChar char="•"/>
            </a:pPr>
            <a:r>
              <a:rPr lang="en-US" sz="2800" dirty="0" smtClean="0">
                <a:effectLst/>
              </a:rPr>
              <a:t>Reflect excellent practices in higher education</a:t>
            </a:r>
          </a:p>
          <a:p>
            <a:pPr marL="1028700" lvl="1" indent="-571500" eaLnBrk="1" hangingPunct="1">
              <a:spcAft>
                <a:spcPts val="1800"/>
              </a:spcAft>
              <a:buClr>
                <a:schemeClr val="hlink"/>
              </a:buClr>
              <a:buSzPct val="125000"/>
              <a:buFont typeface="Arial" pitchFamily="34" charset="0"/>
              <a:buChar char="•"/>
            </a:pPr>
            <a:r>
              <a:rPr lang="en-US" sz="2800" dirty="0" smtClean="0">
                <a:effectLst/>
              </a:rPr>
              <a:t>Apply to diverse institutions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7527E4-93BB-4601-B3F7-78CEBBEED8C3}" type="slidenum">
              <a:rPr lang="en-US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Standards are Not: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229600" cy="4419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dirty="0" smtClean="0">
              <a:effectLst/>
            </a:endParaRPr>
          </a:p>
          <a:p>
            <a:pPr marL="914400" lvl="1" indent="-457200" eaLnBrk="1" hangingPunct="1">
              <a:lnSpc>
                <a:spcPct val="90000"/>
              </a:lnSpc>
              <a:spcAft>
                <a:spcPts val="1800"/>
              </a:spcAft>
              <a:buClr>
                <a:schemeClr val="hlink"/>
              </a:buClr>
              <a:buSzPct val="150000"/>
              <a:buFont typeface="Arial" pitchFamily="34" charset="0"/>
              <a:buChar char="•"/>
            </a:pPr>
            <a:r>
              <a:rPr lang="en-US" sz="2800" dirty="0" smtClean="0">
                <a:effectLst/>
              </a:rPr>
              <a:t>Inclusive of </a:t>
            </a:r>
            <a:r>
              <a:rPr lang="en-US" sz="2800" i="1" dirty="0" smtClean="0">
                <a:effectLst/>
              </a:rPr>
              <a:t>every</a:t>
            </a:r>
            <a:r>
              <a:rPr lang="en-US" sz="2800" dirty="0" smtClean="0">
                <a:effectLst/>
              </a:rPr>
              <a:t> excellent practice in higher education</a:t>
            </a:r>
          </a:p>
          <a:p>
            <a:pPr marL="914400" lvl="1" indent="-457200" eaLnBrk="1" hangingPunct="1">
              <a:lnSpc>
                <a:spcPct val="90000"/>
              </a:lnSpc>
              <a:spcAft>
                <a:spcPts val="1800"/>
              </a:spcAft>
              <a:buClr>
                <a:schemeClr val="hlink"/>
              </a:buClr>
              <a:buSzPct val="150000"/>
              <a:buFont typeface="Arial" pitchFamily="34" charset="0"/>
              <a:buChar char="•"/>
            </a:pPr>
            <a:r>
              <a:rPr lang="en-US" sz="2800" dirty="0" smtClean="0">
                <a:effectLst/>
              </a:rPr>
              <a:t>Representative of state or system regulations or requirements or used to enforce those regulations or requirements </a:t>
            </a:r>
          </a:p>
          <a:p>
            <a:pPr marL="914400" lvl="1" indent="-457200" eaLnBrk="1" hangingPunct="1">
              <a:lnSpc>
                <a:spcPct val="90000"/>
              </a:lnSpc>
              <a:buClr>
                <a:schemeClr val="hlink"/>
              </a:buClr>
              <a:buSzPct val="150000"/>
              <a:buFont typeface="Arial" pitchFamily="34" charset="0"/>
              <a:buChar char="•"/>
            </a:pPr>
            <a:r>
              <a:rPr lang="en-US" sz="2800" dirty="0" smtClean="0">
                <a:effectLst/>
              </a:rPr>
              <a:t>Meant to represent the “standards” of other groups that purport to establish best practice or quality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317E043-492E-4B75-AB71-ADD8A70FAE2D}" type="slidenum">
              <a:rPr lang="en-US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>
          <a:xfrm>
            <a:off x="437321" y="1077128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ACCJC Standards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idx="1"/>
          </p:nvPr>
        </p:nvSpPr>
        <p:spPr>
          <a:xfrm>
            <a:off x="367747" y="2012189"/>
            <a:ext cx="8507895" cy="3265489"/>
          </a:xfrm>
        </p:spPr>
        <p:txBody>
          <a:bodyPr/>
          <a:lstStyle/>
          <a:p>
            <a:pPr marL="168275" lvl="1" indent="0" eaLnBrk="1" hangingPunct="1">
              <a:lnSpc>
                <a:spcPct val="90000"/>
              </a:lnSpc>
              <a:spcAft>
                <a:spcPts val="2400"/>
              </a:spcAft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Standard I: Institutional Mission and Effectiveness</a:t>
            </a:r>
          </a:p>
          <a:p>
            <a:pPr marL="168275" lvl="1" indent="0" eaLnBrk="1" hangingPunct="1">
              <a:lnSpc>
                <a:spcPct val="90000"/>
              </a:lnSpc>
              <a:spcAft>
                <a:spcPts val="2400"/>
              </a:spcAft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Standard II: Student Learning Programs and Services</a:t>
            </a:r>
          </a:p>
          <a:p>
            <a:pPr marL="168275" lvl="1" indent="0" eaLnBrk="1" hangingPunct="1">
              <a:lnSpc>
                <a:spcPct val="90000"/>
              </a:lnSpc>
              <a:spcAft>
                <a:spcPts val="2400"/>
              </a:spcAft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Standard III: Resources</a:t>
            </a:r>
          </a:p>
          <a:p>
            <a:pPr marL="168275" lvl="1" indent="0" eaLnBrk="1" hangingPunct="1">
              <a:lnSpc>
                <a:spcPct val="90000"/>
              </a:lnSpc>
              <a:spcAft>
                <a:spcPts val="2400"/>
              </a:spcAft>
              <a:buClr>
                <a:schemeClr val="hlink"/>
              </a:buClr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Standard IV:  Leadership and Governance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5EC9BAC-ED6A-45DC-9FC8-8A1B7B2FBA84}" type="slidenum">
              <a:rPr lang="en-US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60821"/>
            <a:ext cx="8229600" cy="1070037"/>
          </a:xfrm>
        </p:spPr>
        <p:txBody>
          <a:bodyPr/>
          <a:lstStyle/>
          <a:p>
            <a:pPr eaLnBrk="1" hangingPunct="1">
              <a:lnSpc>
                <a:spcPts val="4000"/>
              </a:lnSpc>
            </a:pPr>
            <a:r>
              <a:rPr lang="en-US" sz="4000" b="1" dirty="0" smtClean="0">
                <a:effectLst/>
              </a:rPr>
              <a:t>Standard </a:t>
            </a:r>
            <a:r>
              <a:rPr lang="en-US" dirty="0"/>
              <a:t>I</a:t>
            </a:r>
            <a:r>
              <a:rPr lang="en-US" sz="4000" b="1" dirty="0" smtClean="0">
                <a:effectLst/>
              </a:rPr>
              <a:t>: Institutional Mission and  Effectiveness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idx="1"/>
          </p:nvPr>
        </p:nvSpPr>
        <p:spPr>
          <a:xfrm>
            <a:off x="437321" y="2216421"/>
            <a:ext cx="8229600" cy="3780183"/>
          </a:xfrm>
        </p:spPr>
        <p:txBody>
          <a:bodyPr/>
          <a:lstStyle/>
          <a:p>
            <a:pPr marL="609600" indent="-609600"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A.  Mission – </a:t>
            </a:r>
            <a:r>
              <a:rPr lang="en-US" sz="2800" i="1" dirty="0" smtClean="0"/>
              <a:t>The institution:</a:t>
            </a:r>
          </a:p>
          <a:p>
            <a:pPr marL="917575" indent="-40005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Establishes programs and services aligned with its mission and student population</a:t>
            </a:r>
          </a:p>
          <a:p>
            <a:pPr marL="917575" indent="-40005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Has a governing board-approved mission</a:t>
            </a:r>
          </a:p>
          <a:p>
            <a:pPr marL="917575" indent="-40005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Reviews and revises its mission regularly</a:t>
            </a:r>
          </a:p>
          <a:p>
            <a:pPr marL="917575" indent="-400050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Makes the mission central to the planning and decision making processes</a:t>
            </a:r>
          </a:p>
          <a:p>
            <a:pPr marL="609600" indent="-609600" eaLnBrk="1" hangingPunct="1">
              <a:buFont typeface="Wingdings" pitchFamily="2" charset="2"/>
              <a:buNone/>
              <a:defRPr/>
            </a:pPr>
            <a:endParaRPr lang="en-US" sz="2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AF18BE3-1D8F-4947-9A5A-D2D219488F85}" type="slidenum">
              <a:rPr lang="en-US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3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993913"/>
            <a:ext cx="8448261" cy="5247861"/>
          </a:xfrm>
        </p:spPr>
        <p:txBody>
          <a:bodyPr/>
          <a:lstStyle/>
          <a:p>
            <a:pPr marL="609600" indent="-549275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None/>
              <a:defRPr/>
            </a:pPr>
            <a:r>
              <a:rPr lang="en-US" dirty="0" smtClean="0"/>
              <a:t>B.  </a:t>
            </a:r>
            <a:r>
              <a:rPr lang="en-US" sz="2800" dirty="0" smtClean="0"/>
              <a:t>Improving Institutional Effectiveness – </a:t>
            </a:r>
            <a:r>
              <a:rPr lang="en-US" sz="2800" i="1" dirty="0" smtClean="0"/>
              <a:t>The institution provides evidence it:</a:t>
            </a:r>
            <a:r>
              <a:rPr lang="en-US" sz="2800" dirty="0" smtClean="0"/>
              <a:t>  </a:t>
            </a:r>
          </a:p>
          <a:p>
            <a:pPr marL="854075" indent="-336550" eaLnBrk="1" hangingPunct="1">
              <a:spcBef>
                <a:spcPts val="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Collects and uses student achievement and student learning outcomes data in the program review, planning, and resource allocation process</a:t>
            </a:r>
          </a:p>
          <a:p>
            <a:pPr marL="854075" indent="-336550" eaLnBrk="1" hangingPunct="1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Conducts program review and other ongoing, systematic evaluation </a:t>
            </a:r>
          </a:p>
          <a:p>
            <a:pPr marL="854075" indent="-336550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Uses systematic cycle of assessment, planning, resource allocation, implementation, and re-evaluation to improve educational effectiveness and institutional quality</a:t>
            </a:r>
          </a:p>
          <a:p>
            <a:pPr marL="609600" indent="-609600" eaLnBrk="1" hangingPunct="1">
              <a:buFont typeface="Wingdings" pitchFamily="2" charset="2"/>
              <a:buChar char="Ø"/>
              <a:defRPr/>
            </a:pPr>
            <a:endParaRPr lang="en-US" sz="2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DA404F-F577-4EDE-9426-7E50F488B1CE}" type="slidenum">
              <a:rPr lang="en-US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27383" y="993913"/>
            <a:ext cx="8229600" cy="954156"/>
          </a:xfrm>
        </p:spPr>
        <p:txBody>
          <a:bodyPr/>
          <a:lstStyle/>
          <a:p>
            <a:pPr eaLnBrk="1" hangingPunct="1"/>
            <a:r>
              <a:rPr lang="en-US" sz="4000" b="1" dirty="0" smtClean="0">
                <a:effectLst/>
              </a:rPr>
              <a:t>Standard II: Student Learning Programs and Services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166730"/>
            <a:ext cx="8229600" cy="4234069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800" dirty="0" smtClean="0"/>
              <a:t>A.  Instructional Programs – </a:t>
            </a:r>
            <a:r>
              <a:rPr lang="en-US" sz="2800" i="1" dirty="0" smtClean="0"/>
              <a:t>The institution:</a:t>
            </a:r>
          </a:p>
          <a:p>
            <a:pPr marL="854075" indent="-3365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Offers high quality instructional programs wherever and however they are offered</a:t>
            </a:r>
          </a:p>
          <a:p>
            <a:pPr marL="854075" indent="-3365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Identifies </a:t>
            </a:r>
            <a:r>
              <a:rPr lang="en-US" sz="2400" dirty="0" smtClean="0">
                <a:solidFill>
                  <a:srgbClr val="C00000"/>
                </a:solidFill>
              </a:rPr>
              <a:t>student learning outcomes</a:t>
            </a:r>
            <a:r>
              <a:rPr lang="en-US" sz="2400" i="1" dirty="0" smtClean="0"/>
              <a:t> </a:t>
            </a:r>
            <a:r>
              <a:rPr lang="en-US" sz="2400" dirty="0" smtClean="0"/>
              <a:t>and evaluates how well students are learning</a:t>
            </a:r>
          </a:p>
          <a:p>
            <a:pPr marL="854075" indent="-3365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Assesses </a:t>
            </a:r>
            <a:r>
              <a:rPr lang="en-US" sz="2400" dirty="0" smtClean="0">
                <a:solidFill>
                  <a:srgbClr val="C00000"/>
                </a:solidFill>
              </a:rPr>
              <a:t>student achievement</a:t>
            </a:r>
          </a:p>
          <a:p>
            <a:pPr marL="854075" indent="-336550" eaLnBrk="1" hangingPunct="1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Assesses programs systematically</a:t>
            </a:r>
          </a:p>
          <a:p>
            <a:pPr marL="854075" indent="-336550" eaLnBrk="1" hangingPunct="1">
              <a:lnSpc>
                <a:spcPct val="80000"/>
              </a:lnSpc>
              <a:spcBef>
                <a:spcPts val="1200"/>
              </a:spcBef>
              <a:buFont typeface="Wingdings" pitchFamily="2" charset="2"/>
              <a:buChar char="§"/>
              <a:defRPr/>
            </a:pPr>
            <a:r>
              <a:rPr lang="en-US" sz="2400" dirty="0" smtClean="0"/>
              <a:t>Uses assessment data for improvement of </a:t>
            </a:r>
            <a:r>
              <a:rPr lang="en-US" sz="2400" i="1" dirty="0" smtClean="0">
                <a:solidFill>
                  <a:srgbClr val="C00000"/>
                </a:solidFill>
              </a:rPr>
              <a:t>all</a:t>
            </a:r>
            <a:r>
              <a:rPr lang="en-US" sz="2400" dirty="0" smtClean="0"/>
              <a:t> programs including distance education and off-campus programs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0EBE6EA-72B2-489C-BA22-135606457F84}" type="slidenum">
              <a:rPr lang="en-US"/>
              <a:pPr>
                <a:defRPr/>
              </a:pPr>
              <a:t>26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1" name="Rectangle 3"/>
          <p:cNvSpPr>
            <a:spLocks noGrp="1" noChangeArrowheads="1"/>
          </p:cNvSpPr>
          <p:nvPr>
            <p:ph idx="1"/>
          </p:nvPr>
        </p:nvSpPr>
        <p:spPr>
          <a:xfrm>
            <a:off x="198783" y="1103243"/>
            <a:ext cx="8458200" cy="5257799"/>
          </a:xfrm>
        </p:spPr>
        <p:txBody>
          <a:bodyPr/>
          <a:lstStyle/>
          <a:p>
            <a:pPr marL="609600" indent="-207963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B.  Student Support Services – </a:t>
            </a:r>
            <a:r>
              <a:rPr lang="en-US" sz="2800" i="1" dirty="0" smtClean="0"/>
              <a:t>The institution: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Researches and identifies the support needs of its students 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Provides appropriate, comprehensive student support services regardless of location or delivery method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Provides precise and accurate information about the institution to students and the public</a:t>
            </a:r>
          </a:p>
          <a:p>
            <a:pPr marL="854075" indent="-336550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/>
              <a:t>Assesses the quality of those services </a:t>
            </a:r>
            <a:r>
              <a:rPr lang="en-US" sz="2400" dirty="0" smtClean="0"/>
              <a:t>by evaluating </a:t>
            </a:r>
            <a:r>
              <a:rPr lang="en-US" sz="2400" dirty="0"/>
              <a:t>student achievement and student learning outcomes as appropriate</a:t>
            </a:r>
          </a:p>
          <a:p>
            <a:pPr marL="854075" indent="-336550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/>
              <a:t>Uses the results of evaluation as the basis for improvement to student support services </a:t>
            </a:r>
            <a:endParaRPr lang="en-US" sz="2000" i="1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2C3D446-C070-4CEE-8412-0B372080EE9E}" type="slidenum">
              <a:rPr lang="en-US"/>
              <a:pPr>
                <a:defRPr/>
              </a:pPr>
              <a:t>27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5" name="Rectangle 3"/>
          <p:cNvSpPr>
            <a:spLocks noGrp="1" noChangeArrowheads="1"/>
          </p:cNvSpPr>
          <p:nvPr>
            <p:ph idx="1"/>
          </p:nvPr>
        </p:nvSpPr>
        <p:spPr>
          <a:xfrm>
            <a:off x="208719" y="1099257"/>
            <a:ext cx="8686800" cy="5257800"/>
          </a:xfrm>
        </p:spPr>
        <p:txBody>
          <a:bodyPr/>
          <a:lstStyle/>
          <a:p>
            <a:pPr marL="517525" indent="-517525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C.  	Library and Learning Support Services – </a:t>
            </a:r>
            <a:r>
              <a:rPr lang="en-US" sz="2800" i="1" dirty="0" smtClean="0"/>
              <a:t>The institution:</a:t>
            </a:r>
          </a:p>
          <a:p>
            <a:pPr marL="854075" indent="-336550"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Offers sufficient services to support student learning and the quality of its instructional programs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Includes library, tutoring, technology and other learning support services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Trains students and staff to use these services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Assesses services systematically using SLOs as appropriate</a:t>
            </a:r>
          </a:p>
          <a:p>
            <a:pPr marL="854075" indent="-33655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Uses assessment data as the basis for improvement of services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C7E684-D765-4694-9DB4-28F2A5E57F09}" type="slidenum">
              <a:rPr lang="en-US"/>
              <a:pPr>
                <a:defRPr/>
              </a:pPr>
              <a:t>28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54157"/>
            <a:ext cx="8229600" cy="805069"/>
          </a:xfrm>
        </p:spPr>
        <p:txBody>
          <a:bodyPr/>
          <a:lstStyle/>
          <a:p>
            <a:pPr eaLnBrk="1" hangingPunct="1"/>
            <a:r>
              <a:rPr lang="en-US" sz="4800" dirty="0" smtClean="0">
                <a:effectLst/>
              </a:rPr>
              <a:t/>
            </a:r>
            <a:br>
              <a:rPr lang="en-US" sz="4800" dirty="0" smtClean="0">
                <a:effectLst/>
              </a:rPr>
            </a:br>
            <a:r>
              <a:rPr lang="en-US" sz="4400" b="1" dirty="0" smtClean="0">
                <a:effectLst/>
              </a:rPr>
              <a:t>Standard III: Resources</a:t>
            </a:r>
            <a:r>
              <a:rPr lang="en-US" sz="4800" b="1" dirty="0" smtClean="0">
                <a:effectLst/>
              </a:rPr>
              <a:t/>
            </a:r>
            <a:br>
              <a:rPr lang="en-US" sz="4800" b="1" dirty="0" smtClean="0">
                <a:effectLst/>
              </a:rPr>
            </a:br>
            <a:endParaRPr lang="en-US" sz="4800" b="1" dirty="0" smtClean="0">
              <a:effectLst/>
            </a:endParaRPr>
          </a:p>
        </p:txBody>
      </p:sp>
      <p:sp>
        <p:nvSpPr>
          <p:cNvPr id="113667" name="Rectangle 3"/>
          <p:cNvSpPr>
            <a:spLocks noGrp="1" noChangeArrowheads="1"/>
          </p:cNvSpPr>
          <p:nvPr>
            <p:ph idx="1"/>
          </p:nvPr>
        </p:nvSpPr>
        <p:spPr>
          <a:xfrm>
            <a:off x="268358" y="1789043"/>
            <a:ext cx="8388626" cy="5108713"/>
          </a:xfrm>
        </p:spPr>
        <p:txBody>
          <a:bodyPr/>
          <a:lstStyle/>
          <a:p>
            <a:pPr marL="168275" indent="-168275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A.  Human Resources – </a:t>
            </a:r>
            <a:r>
              <a:rPr lang="en-US" sz="2800" i="1" dirty="0" smtClean="0">
                <a:effectLst/>
              </a:rPr>
              <a:t>The institution:</a:t>
            </a:r>
          </a:p>
          <a:p>
            <a:pPr marL="914400" lvl="1" indent="-288925" eaLnBrk="1" hangingPunct="1">
              <a:lnSpc>
                <a:spcPct val="80000"/>
              </a:lnSpc>
              <a:spcAft>
                <a:spcPts val="1200"/>
              </a:spcAft>
              <a:buClr>
                <a:schemeClr val="hlink"/>
              </a:buClr>
              <a:buSzPct val="110000"/>
            </a:pPr>
            <a:r>
              <a:rPr lang="en-US" dirty="0" smtClean="0">
                <a:effectLst/>
              </a:rPr>
              <a:t>Employs qualified personnel</a:t>
            </a:r>
          </a:p>
          <a:p>
            <a:pPr marL="914400" lvl="1" indent="-288925" eaLnBrk="1" hangingPunct="1">
              <a:lnSpc>
                <a:spcPct val="80000"/>
              </a:lnSpc>
              <a:spcAft>
                <a:spcPts val="1200"/>
              </a:spcAft>
              <a:buClr>
                <a:schemeClr val="hlink"/>
              </a:buClr>
              <a:buSzPct val="110000"/>
            </a:pPr>
            <a:r>
              <a:rPr lang="en-US" dirty="0" smtClean="0">
                <a:effectLst/>
              </a:rPr>
              <a:t>Evaluates all personnel on a regular basis</a:t>
            </a:r>
          </a:p>
          <a:p>
            <a:pPr marL="914400" lvl="1" indent="-288925" eaLnBrk="1" hangingPunct="1">
              <a:lnSpc>
                <a:spcPct val="80000"/>
              </a:lnSpc>
              <a:spcAft>
                <a:spcPts val="1200"/>
              </a:spcAft>
              <a:buClr>
                <a:schemeClr val="hlink"/>
              </a:buClr>
              <a:buSzPct val="110000"/>
            </a:pPr>
            <a:r>
              <a:rPr lang="en-US" dirty="0" smtClean="0">
                <a:effectLst/>
              </a:rPr>
              <a:t>Ensures professional development of personnel</a:t>
            </a:r>
          </a:p>
          <a:p>
            <a:pPr marL="914400" lvl="1" indent="-288925" eaLnBrk="1" hangingPunct="1">
              <a:lnSpc>
                <a:spcPct val="80000"/>
              </a:lnSpc>
              <a:spcAft>
                <a:spcPts val="1200"/>
              </a:spcAft>
              <a:buClr>
                <a:schemeClr val="hlink"/>
              </a:buClr>
              <a:buSzPct val="110000"/>
            </a:pPr>
            <a:r>
              <a:rPr lang="en-US" dirty="0" smtClean="0">
                <a:effectLst/>
              </a:rPr>
              <a:t>Assesses its performance in employment equity and diversity </a:t>
            </a:r>
          </a:p>
          <a:p>
            <a:pPr marL="914400" lvl="1" indent="-288925" eaLnBrk="1" hangingPunct="1">
              <a:lnSpc>
                <a:spcPct val="80000"/>
              </a:lnSpc>
              <a:spcAft>
                <a:spcPts val="1200"/>
              </a:spcAft>
              <a:buClr>
                <a:schemeClr val="hlink"/>
              </a:buClr>
              <a:buSzPct val="110000"/>
            </a:pPr>
            <a:r>
              <a:rPr lang="en-US" dirty="0" smtClean="0">
                <a:effectLst/>
              </a:rPr>
              <a:t>Uses human resources to support student learning</a:t>
            </a:r>
          </a:p>
          <a:p>
            <a:pPr marL="914400" lvl="1" indent="-288925" eaLnBrk="1" hangingPunct="1">
              <a:lnSpc>
                <a:spcPct val="80000"/>
              </a:lnSpc>
              <a:buClr>
                <a:schemeClr val="hlink"/>
              </a:buClr>
              <a:buSzPct val="110000"/>
            </a:pPr>
            <a:r>
              <a:rPr lang="en-US" dirty="0" smtClean="0">
                <a:effectLst/>
              </a:rPr>
              <a:t>Integrates human resource planning with institutional planning (driven by educational planning)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6C93D3-9C80-4011-8B13-775063A370A9}" type="slidenum">
              <a:rPr lang="en-US"/>
              <a:pPr>
                <a:defRPr/>
              </a:pPr>
              <a:t>29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3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36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36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36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36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136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36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/>
      <p:bldP spid="11366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5948"/>
            <a:ext cx="8229599" cy="5029200"/>
          </a:xfr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Organizing </a:t>
            </a:r>
            <a:r>
              <a:rPr lang="en-US" sz="2800" dirty="0"/>
              <a:t>the college community for </a:t>
            </a:r>
            <a:r>
              <a:rPr lang="en-US" sz="2800" dirty="0" smtClean="0"/>
              <a:t>self      </a:t>
            </a:r>
            <a:r>
              <a:rPr lang="en-US" sz="2800" dirty="0"/>
              <a:t>evaluation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Resources </a:t>
            </a:r>
            <a:r>
              <a:rPr lang="en-US" sz="2800" dirty="0"/>
              <a:t>for doing a self evaluation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Commission </a:t>
            </a:r>
            <a:r>
              <a:rPr lang="en-US" sz="2800" dirty="0"/>
              <a:t>policies and concerns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Assuring </a:t>
            </a:r>
            <a:r>
              <a:rPr lang="en-US" sz="2800" dirty="0"/>
              <a:t>the quality of distance </a:t>
            </a:r>
            <a:r>
              <a:rPr lang="en-US" sz="2800" dirty="0" smtClean="0"/>
              <a:t>education and </a:t>
            </a:r>
            <a:r>
              <a:rPr lang="en-US" sz="2800" dirty="0"/>
              <a:t>correspondence education</a:t>
            </a:r>
          </a:p>
          <a:p>
            <a:pPr marL="457200" indent="-457200">
              <a:spcBef>
                <a:spcPts val="600"/>
              </a:spcBef>
              <a:spcAft>
                <a:spcPts val="1000"/>
              </a:spcAft>
              <a:buFont typeface="Arial" pitchFamily="34" charset="0"/>
              <a:buChar char="•"/>
            </a:pPr>
            <a:r>
              <a:rPr lang="en-US" sz="2800" dirty="0" smtClean="0"/>
              <a:t>Format </a:t>
            </a:r>
            <a:r>
              <a:rPr lang="en-US" sz="2800" dirty="0"/>
              <a:t>of the Self Evaluation </a:t>
            </a:r>
            <a:r>
              <a:rPr lang="en-US" sz="2800" dirty="0" smtClean="0"/>
              <a:t>of Educational </a:t>
            </a:r>
            <a:r>
              <a:rPr lang="en-US" sz="2800" dirty="0"/>
              <a:t>Quality and </a:t>
            </a:r>
            <a:r>
              <a:rPr lang="en-US" sz="2800" dirty="0" smtClean="0"/>
              <a:t>Institutional </a:t>
            </a:r>
            <a:r>
              <a:rPr lang="en-US" sz="2800" dirty="0"/>
              <a:t>Effectiveness Report </a:t>
            </a:r>
          </a:p>
          <a:p>
            <a:pPr marL="457200" indent="-457200">
              <a:spcBef>
                <a:spcPts val="6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lang="en-US" sz="2800" dirty="0" smtClean="0"/>
              <a:t>The </a:t>
            </a:r>
            <a:r>
              <a:rPr lang="en-US" sz="2800" dirty="0"/>
              <a:t>site visit</a:t>
            </a:r>
          </a:p>
          <a:p>
            <a:pPr marL="457200" indent="-457200">
              <a:spcAft>
                <a:spcPts val="600"/>
              </a:spcAft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C553B3-FD71-4017-8054-CD86360140A6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>
          <a:xfrm>
            <a:off x="357809" y="1371601"/>
            <a:ext cx="8299174" cy="4313582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B.  Physical Resources – </a:t>
            </a:r>
            <a:r>
              <a:rPr lang="en-US" sz="2800" i="1" dirty="0" smtClean="0">
                <a:effectLst/>
              </a:rPr>
              <a:t>The institution:</a:t>
            </a:r>
            <a:endParaRPr lang="en-US" sz="2800" dirty="0" smtClean="0">
              <a:effectLst/>
            </a:endParaRPr>
          </a:p>
          <a:p>
            <a:pPr marL="917575" lvl="1" indent="-292100" eaLnBrk="1" hangingPunct="1">
              <a:spcAft>
                <a:spcPts val="1800"/>
              </a:spcAft>
              <a:buClr>
                <a:schemeClr val="hlink"/>
              </a:buClr>
              <a:buSzPct val="125000"/>
            </a:pPr>
            <a:r>
              <a:rPr lang="en-US" dirty="0" smtClean="0"/>
              <a:t>Provides safe and sufficient facilities and equipment</a:t>
            </a:r>
          </a:p>
          <a:p>
            <a:pPr marL="917575" lvl="1" indent="-292100" eaLnBrk="1" hangingPunct="1">
              <a:spcAft>
                <a:spcPts val="1800"/>
              </a:spcAft>
              <a:buClr>
                <a:schemeClr val="hlink"/>
              </a:buClr>
              <a:buSzPct val="125000"/>
            </a:pPr>
            <a:r>
              <a:rPr lang="en-US" dirty="0" smtClean="0"/>
              <a:t>Evaluates the quality of its physical resources on a regular basis</a:t>
            </a:r>
          </a:p>
          <a:p>
            <a:pPr marL="917575" lvl="1" indent="-292100" eaLnBrk="1" hangingPunct="1">
              <a:spcAft>
                <a:spcPts val="1800"/>
              </a:spcAft>
              <a:buClr>
                <a:schemeClr val="hlink"/>
              </a:buClr>
              <a:buSzPct val="125000"/>
            </a:pPr>
            <a:r>
              <a:rPr lang="en-US" dirty="0" smtClean="0"/>
              <a:t>Ensures physical resources support student learning</a:t>
            </a:r>
          </a:p>
          <a:p>
            <a:pPr marL="917575" lvl="1" indent="-292100" eaLnBrk="1" hangingPunct="1">
              <a:buClr>
                <a:schemeClr val="hlink"/>
              </a:buClr>
              <a:buSzPct val="125000"/>
            </a:pPr>
            <a:r>
              <a:rPr lang="en-US" dirty="0" smtClean="0"/>
              <a:t>Integrates physical resource planning with institutional planning (driven by educational planning)</a:t>
            </a:r>
          </a:p>
          <a:p>
            <a:pPr marL="738188" lvl="1" indent="-623888" algn="r" eaLnBrk="1" hangingPunct="1">
              <a:buFont typeface="Wingdings" pitchFamily="2" charset="2"/>
              <a:buNone/>
            </a:pPr>
            <a:endParaRPr lang="en-US" dirty="0" smtClean="0">
              <a:effectLst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0667A1B-3A92-4FDD-9A0D-61395676ABAE}" type="slidenum">
              <a:rPr lang="en-US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67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>
          <a:xfrm>
            <a:off x="387626" y="1152939"/>
            <a:ext cx="8299174" cy="4943061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 C.  Technology Resources – </a:t>
            </a:r>
            <a:r>
              <a:rPr lang="en-US" sz="2800" i="1" dirty="0" smtClean="0">
                <a:effectLst/>
              </a:rPr>
              <a:t>The institution:</a:t>
            </a:r>
            <a:endParaRPr lang="en-US" sz="2800" dirty="0" smtClean="0">
              <a:effectLst/>
            </a:endParaRPr>
          </a:p>
          <a:p>
            <a:pPr marL="1033463" lvl="1" indent="-347663" eaLnBrk="1" hangingPunct="1">
              <a:lnSpc>
                <a:spcPct val="90000"/>
              </a:lnSpc>
              <a:spcBef>
                <a:spcPts val="1200"/>
              </a:spcBef>
              <a:spcAft>
                <a:spcPts val="1800"/>
              </a:spcAft>
              <a:buClr>
                <a:schemeClr val="hlink"/>
              </a:buClr>
              <a:buSzPct val="120000"/>
            </a:pPr>
            <a:r>
              <a:rPr lang="en-US" dirty="0" smtClean="0">
                <a:effectLst/>
              </a:rPr>
              <a:t>Ensures its technology supports facilities, research and college-wide communication</a:t>
            </a:r>
          </a:p>
          <a:p>
            <a:pPr marL="1033463" lvl="1" indent="-347663" eaLnBrk="1" hangingPunct="1">
              <a:lnSpc>
                <a:spcPct val="90000"/>
              </a:lnSpc>
              <a:spcAft>
                <a:spcPts val="1800"/>
              </a:spcAft>
              <a:buClr>
                <a:schemeClr val="hlink"/>
              </a:buClr>
              <a:buSzPct val="120000"/>
            </a:pPr>
            <a:r>
              <a:rPr lang="en-US" dirty="0" smtClean="0">
                <a:effectLst/>
              </a:rPr>
              <a:t>Provides training to students and personnel in the use of technology </a:t>
            </a:r>
          </a:p>
          <a:p>
            <a:pPr marL="1033463" lvl="1" indent="-347663" eaLnBrk="1" hangingPunct="1">
              <a:lnSpc>
                <a:spcPct val="90000"/>
              </a:lnSpc>
              <a:spcAft>
                <a:spcPts val="1800"/>
              </a:spcAft>
              <a:buClr>
                <a:schemeClr val="hlink"/>
              </a:buClr>
              <a:buSzPct val="120000"/>
            </a:pPr>
            <a:r>
              <a:rPr lang="en-US" dirty="0" smtClean="0">
                <a:effectLst/>
              </a:rPr>
              <a:t>Ensures that technology supports student learning programs and services</a:t>
            </a:r>
          </a:p>
          <a:p>
            <a:pPr marL="1033463" lvl="1" indent="-347663" eaLnBrk="1" hangingPunct="1">
              <a:lnSpc>
                <a:spcPct val="90000"/>
              </a:lnSpc>
              <a:buClr>
                <a:schemeClr val="hlink"/>
              </a:buClr>
              <a:buSzPct val="120000"/>
            </a:pPr>
            <a:r>
              <a:rPr lang="en-US" dirty="0" smtClean="0">
                <a:effectLst/>
              </a:rPr>
              <a:t>Integrates technology planning with institutional planning (driven by educational planning)</a:t>
            </a:r>
          </a:p>
          <a:p>
            <a:pPr lvl="1" indent="-625475" eaLnBrk="1" hangingPunct="1">
              <a:lnSpc>
                <a:spcPct val="90000"/>
              </a:lnSpc>
              <a:buFont typeface="Wingdings" pitchFamily="2" charset="2"/>
              <a:buChar char="Ø"/>
            </a:pPr>
            <a:endParaRPr lang="en-US" dirty="0" smtClean="0">
              <a:effectLst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BB431-63CE-4665-8348-2ECB4A014279}" type="slidenum">
              <a:rPr lang="en-US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19200"/>
            <a:ext cx="8229600" cy="4876800"/>
          </a:xfrm>
        </p:spPr>
        <p:txBody>
          <a:bodyPr/>
          <a:lstStyle/>
          <a:p>
            <a:pPr marL="0" indent="0" eaLnBrk="1" hangingPunct="1">
              <a:spcAft>
                <a:spcPts val="1200"/>
              </a:spcAft>
              <a:buFont typeface="Wingdings" pitchFamily="2" charset="2"/>
              <a:buNone/>
            </a:pPr>
            <a:r>
              <a:rPr lang="en-US" dirty="0" smtClean="0">
                <a:effectLst/>
              </a:rPr>
              <a:t> </a:t>
            </a:r>
            <a:r>
              <a:rPr lang="en-US" sz="2800" dirty="0" smtClean="0">
                <a:effectLst/>
              </a:rPr>
              <a:t>D.  Financial Resources – </a:t>
            </a:r>
            <a:r>
              <a:rPr lang="en-US" sz="2800" i="1" dirty="0" smtClean="0">
                <a:effectLst/>
              </a:rPr>
              <a:t>The institution:</a:t>
            </a:r>
            <a:endParaRPr lang="en-US" sz="2800" dirty="0" smtClean="0">
              <a:effectLst/>
            </a:endParaRPr>
          </a:p>
          <a:p>
            <a:pPr marL="914400" lvl="1" indent="-288925" eaLnBrk="1" hangingPunct="1">
              <a:spcAft>
                <a:spcPts val="1800"/>
              </a:spcAft>
              <a:buClr>
                <a:schemeClr val="hlink"/>
              </a:buClr>
              <a:buSzPct val="125000"/>
            </a:pPr>
            <a:r>
              <a:rPr lang="en-US" dirty="0" smtClean="0">
                <a:effectLst/>
              </a:rPr>
              <a:t>Assures fiscal stability and integrity</a:t>
            </a:r>
          </a:p>
          <a:p>
            <a:pPr marL="914400" lvl="1" indent="-288925" eaLnBrk="1" hangingPunct="1">
              <a:spcAft>
                <a:spcPts val="1800"/>
              </a:spcAft>
              <a:buClr>
                <a:schemeClr val="hlink"/>
              </a:buClr>
              <a:buSzPct val="125000"/>
            </a:pPr>
            <a:r>
              <a:rPr lang="en-US" dirty="0" smtClean="0">
                <a:effectLst/>
              </a:rPr>
              <a:t>Plans for short-term and long-term financial needs</a:t>
            </a:r>
          </a:p>
          <a:p>
            <a:pPr marL="914400" lvl="1" indent="-288925" eaLnBrk="1" hangingPunct="1">
              <a:spcAft>
                <a:spcPts val="1800"/>
              </a:spcAft>
              <a:buClr>
                <a:schemeClr val="hlink"/>
              </a:buClr>
              <a:buSzPct val="125000"/>
            </a:pPr>
            <a:r>
              <a:rPr lang="en-US" dirty="0" smtClean="0">
                <a:effectLst/>
              </a:rPr>
              <a:t>Assures that financial resources are sufficient to support student learning programs and services and to improve institutional effectiveness </a:t>
            </a:r>
          </a:p>
          <a:p>
            <a:pPr marL="914400" lvl="1" indent="-288925" eaLnBrk="1" hangingPunct="1">
              <a:spcAft>
                <a:spcPts val="1200"/>
              </a:spcAft>
              <a:buClr>
                <a:schemeClr val="hlink"/>
              </a:buClr>
              <a:buSzPct val="125000"/>
            </a:pPr>
            <a:r>
              <a:rPr lang="en-US" dirty="0" smtClean="0">
                <a:effectLst/>
              </a:rPr>
              <a:t>Integrates financial planning with institutional planning (driven by educational planning)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4C58CF-67A6-444C-891C-007ED8F6EA37}" type="slidenum">
              <a:rPr lang="en-US"/>
              <a:pPr>
                <a:defRPr/>
              </a:pPr>
              <a:t>32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87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8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18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18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198782" y="1000631"/>
            <a:ext cx="8666922" cy="609508"/>
          </a:xfrm>
        </p:spPr>
        <p:txBody>
          <a:bodyPr/>
          <a:lstStyle/>
          <a:p>
            <a:pPr eaLnBrk="1" hangingPunct="1"/>
            <a:r>
              <a:rPr lang="en-US" b="1" dirty="0" smtClean="0">
                <a:effectLst/>
              </a:rPr>
              <a:t>Standard IV:  Leadership and Governance</a:t>
            </a:r>
          </a:p>
        </p:txBody>
      </p:sp>
      <p:sp>
        <p:nvSpPr>
          <p:cNvPr id="36868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9593"/>
            <a:ext cx="8229600" cy="4651511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</a:pPr>
            <a:r>
              <a:rPr lang="en-US" sz="2800" dirty="0" smtClean="0">
                <a:effectLst/>
              </a:rPr>
              <a:t>A.  Decision-Making Roles and Processes – </a:t>
            </a:r>
            <a:r>
              <a:rPr lang="en-US" sz="2800" i="1" dirty="0" smtClean="0">
                <a:effectLst/>
              </a:rPr>
              <a:t>The institution:</a:t>
            </a:r>
          </a:p>
          <a:p>
            <a:pPr marL="914400" indent="-338138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Uses ethical and effective leadership that enables it to identify values, set and achieve goals, learn, and improve</a:t>
            </a:r>
          </a:p>
          <a:p>
            <a:pPr marL="914400" indent="-338138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Provides for staff, faculty, administrator, and student involvement in governance</a:t>
            </a:r>
          </a:p>
          <a:p>
            <a:pPr marL="914400" indent="-338138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Establishes and evaluates the effectiveness of governance structures and processes</a:t>
            </a:r>
          </a:p>
          <a:p>
            <a:pPr marL="914400" indent="-338138" eaLnBrk="1" hangingPunct="1">
              <a:lnSpc>
                <a:spcPct val="80000"/>
              </a:lnSpc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Assures that governance supports student learning and improves institutional effectiveness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DB02EEF-BB75-4AFE-8C91-A814A8DCF2DA}" type="slidenum">
              <a:rPr lang="en-US"/>
              <a:pPr>
                <a:defRPr/>
              </a:pPr>
              <a:t>33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>
          <a:xfrm>
            <a:off x="274982" y="1023731"/>
            <a:ext cx="8382000" cy="5188226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dirty="0" smtClean="0">
                <a:effectLst/>
              </a:rPr>
              <a:t>B.  Board and Administrative Organization – </a:t>
            </a:r>
            <a:r>
              <a:rPr lang="en-US" sz="2800" i="1" dirty="0" smtClean="0">
                <a:effectLst/>
              </a:rPr>
              <a:t>The institution:</a:t>
            </a:r>
          </a:p>
          <a:p>
            <a:pPr marL="914400" indent="-396875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Has an independent governing board that sets policy, assures quality and integrity of student learning programs and services and financial stability</a:t>
            </a:r>
          </a:p>
          <a:p>
            <a:pPr marL="914400" indent="-396875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Has a chief administrator who provides leadership for institutional quality and improvement</a:t>
            </a:r>
          </a:p>
          <a:p>
            <a:pPr marL="914400" indent="-396875" eaLnBrk="1" hangingPunct="1">
              <a:lnSpc>
                <a:spcPct val="80000"/>
              </a:lnSpc>
              <a:spcBef>
                <a:spcPts val="6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Has clearly defined and effective lines of authority and responsibility between colleges and the district/system in a multi-college system (functional </a:t>
            </a:r>
            <a:r>
              <a:rPr lang="en-US" sz="2400" dirty="0"/>
              <a:t>m</a:t>
            </a:r>
            <a:r>
              <a:rPr lang="en-US" sz="2400" dirty="0" smtClean="0">
                <a:effectLst/>
              </a:rPr>
              <a:t>ap)</a:t>
            </a:r>
          </a:p>
          <a:p>
            <a:pPr marL="914400" indent="-396875" eaLnBrk="1" hangingPunct="1">
              <a:lnSpc>
                <a:spcPct val="80000"/>
              </a:lnSpc>
              <a:spcBef>
                <a:spcPts val="600"/>
              </a:spcBef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Ensures that board and administrative organization supports student learning and improves institutional effectiveness</a:t>
            </a:r>
            <a:endParaRPr lang="en-US" sz="24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CE56B2-8BC7-4E21-8616-89FBBF9F531E}" type="slidenum">
              <a:rPr lang="en-US"/>
              <a:pPr>
                <a:defRPr/>
              </a:pPr>
              <a:t>34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579" y="2116731"/>
            <a:ext cx="7772400" cy="1470025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effectLst/>
              </a:rPr>
              <a:t>Themes in the Standards</a:t>
            </a: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4A3DDDE-45CE-4FAF-8207-EC0F881F6A7C}" type="slidenum">
              <a:rPr lang="en-US"/>
              <a:pPr>
                <a:defRPr/>
              </a:pPr>
              <a:t>35</a:t>
            </a:fld>
            <a:endParaRPr lang="en-US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37322" y="1043608"/>
            <a:ext cx="8382000" cy="960263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Six themes integrate the Standards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904461" y="1789036"/>
            <a:ext cx="7474226" cy="4422919"/>
          </a:xfrm>
        </p:spPr>
        <p:txBody>
          <a:bodyPr/>
          <a:lstStyle/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Dialogue </a:t>
            </a:r>
          </a:p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Student Learning Outcomes</a:t>
            </a:r>
          </a:p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Institutional Commitments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/>
              <a:t>Evaluation, Planning, and Improvement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/>
              <a:t>Organization</a:t>
            </a:r>
          </a:p>
          <a:p>
            <a:pPr marL="457200" indent="-457200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/>
              <a:t>Institutional </a:t>
            </a:r>
            <a:r>
              <a:rPr lang="en-US" sz="2400" dirty="0" smtClean="0"/>
              <a:t>Integrity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US" sz="1800" dirty="0" smtClean="0"/>
              <a:t>See </a:t>
            </a:r>
            <a:r>
              <a:rPr lang="en-US" sz="1800" i="1" dirty="0"/>
              <a:t>Guide to Evaluating Institutions </a:t>
            </a:r>
            <a:r>
              <a:rPr lang="en-US" sz="1800" dirty="0" err="1"/>
              <a:t>pp</a:t>
            </a:r>
            <a:r>
              <a:rPr lang="en-US" sz="1800" dirty="0"/>
              <a:t> 6-8 </a:t>
            </a:r>
            <a:endParaRPr lang="en-US" sz="1800" dirty="0" smtClean="0"/>
          </a:p>
          <a:p>
            <a:pPr marL="457200" indent="-457200">
              <a:spcAft>
                <a:spcPts val="1200"/>
              </a:spcAft>
              <a:buFont typeface="Wingdings" pitchFamily="2" charset="2"/>
              <a:buChar char="§"/>
            </a:pPr>
            <a:endParaRPr lang="en-US" dirty="0"/>
          </a:p>
          <a:p>
            <a:pPr marL="457200" indent="-457200" eaLnBrk="1" hangingPunct="1">
              <a:buFont typeface="Wingdings" pitchFamily="2" charset="2"/>
              <a:buChar char="§"/>
            </a:pPr>
            <a:endParaRPr lang="en-US" sz="3200" dirty="0" smtClean="0">
              <a:effectLst/>
            </a:endParaRP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B14EF8-941F-4442-A146-4926A186090C}" type="slidenum">
              <a:rPr lang="en-US"/>
              <a:pPr>
                <a:defRPr/>
              </a:pPr>
              <a:t>36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8" name="Rectangle 4"/>
          <p:cNvSpPr>
            <a:spLocks noGrp="1" noChangeArrowheads="1"/>
          </p:cNvSpPr>
          <p:nvPr>
            <p:ph type="title"/>
          </p:nvPr>
        </p:nvSpPr>
        <p:spPr>
          <a:xfrm>
            <a:off x="308112" y="1623391"/>
            <a:ext cx="8607287" cy="2640496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0" dirty="0" smtClean="0"/>
              <a:t>Elements of an Effective Program Review for </a:t>
            </a:r>
            <a:br>
              <a:rPr lang="en-US" sz="5400" b="0" dirty="0" smtClean="0"/>
            </a:br>
            <a:r>
              <a:rPr lang="en-US" sz="5400" b="0" dirty="0" smtClean="0"/>
              <a:t>Integrated Planning 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54F5432-4B6F-4B22-B9A1-A465E1D52C2A}" type="slidenum">
              <a:rPr lang="en-US"/>
              <a:pPr>
                <a:defRPr/>
              </a:pPr>
              <a:t>37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F529F7-47B8-4BA8-AD88-F9CD13B8498F}" type="slidenum">
              <a:rPr lang="en-US" smtClean="0"/>
              <a:pPr/>
              <a:t>38</a:t>
            </a:fld>
            <a:endParaRPr lang="en-US" dirty="0"/>
          </a:p>
        </p:txBody>
      </p:sp>
      <p:sp>
        <p:nvSpPr>
          <p:cNvPr id="43023" name="Line 18"/>
          <p:cNvSpPr>
            <a:spLocks noChangeShapeType="1"/>
          </p:cNvSpPr>
          <p:nvPr/>
        </p:nvSpPr>
        <p:spPr bwMode="auto">
          <a:xfrm flipH="1">
            <a:off x="3387016" y="1691026"/>
            <a:ext cx="336973" cy="19999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4" name="Line 19"/>
          <p:cNvSpPr>
            <a:spLocks noChangeShapeType="1"/>
          </p:cNvSpPr>
          <p:nvPr/>
        </p:nvSpPr>
        <p:spPr bwMode="auto">
          <a:xfrm>
            <a:off x="6276182" y="3074711"/>
            <a:ext cx="407435" cy="4470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5" name="Line 20"/>
          <p:cNvSpPr>
            <a:spLocks noChangeShapeType="1"/>
          </p:cNvSpPr>
          <p:nvPr/>
        </p:nvSpPr>
        <p:spPr bwMode="auto">
          <a:xfrm>
            <a:off x="7101536" y="4117745"/>
            <a:ext cx="17780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6" name="Line 21"/>
          <p:cNvSpPr>
            <a:spLocks noChangeShapeType="1"/>
          </p:cNvSpPr>
          <p:nvPr/>
        </p:nvSpPr>
        <p:spPr bwMode="auto">
          <a:xfrm flipH="1">
            <a:off x="7103269" y="5139961"/>
            <a:ext cx="222250" cy="13731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7" name="Line 22"/>
          <p:cNvSpPr>
            <a:spLocks noChangeShapeType="1"/>
          </p:cNvSpPr>
          <p:nvPr/>
        </p:nvSpPr>
        <p:spPr bwMode="auto">
          <a:xfrm flipH="1">
            <a:off x="5318263" y="5845727"/>
            <a:ext cx="323850" cy="5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8" name="Line 23"/>
          <p:cNvSpPr>
            <a:spLocks noChangeShapeType="1"/>
          </p:cNvSpPr>
          <p:nvPr/>
        </p:nvSpPr>
        <p:spPr bwMode="auto">
          <a:xfrm flipH="1">
            <a:off x="3325018" y="5887002"/>
            <a:ext cx="258763" cy="190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29" name="Line 24"/>
          <p:cNvSpPr>
            <a:spLocks noChangeShapeType="1"/>
          </p:cNvSpPr>
          <p:nvPr/>
        </p:nvSpPr>
        <p:spPr bwMode="auto">
          <a:xfrm flipH="1" flipV="1">
            <a:off x="1478938" y="5330429"/>
            <a:ext cx="420566" cy="2865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0" name="Line 25"/>
          <p:cNvSpPr>
            <a:spLocks noChangeShapeType="1"/>
          </p:cNvSpPr>
          <p:nvPr/>
        </p:nvSpPr>
        <p:spPr bwMode="auto">
          <a:xfrm flipV="1">
            <a:off x="875851" y="4074422"/>
            <a:ext cx="0" cy="48884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1" name="Line 26"/>
          <p:cNvSpPr>
            <a:spLocks noChangeShapeType="1"/>
          </p:cNvSpPr>
          <p:nvPr/>
        </p:nvSpPr>
        <p:spPr bwMode="auto">
          <a:xfrm flipV="1">
            <a:off x="1629535" y="3553618"/>
            <a:ext cx="331788" cy="88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2" name="Line 27"/>
          <p:cNvSpPr>
            <a:spLocks noChangeShapeType="1"/>
          </p:cNvSpPr>
          <p:nvPr/>
        </p:nvSpPr>
        <p:spPr bwMode="auto">
          <a:xfrm flipV="1">
            <a:off x="2291815" y="2558041"/>
            <a:ext cx="0" cy="40024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3" name="Line 28"/>
          <p:cNvSpPr>
            <a:spLocks noChangeShapeType="1"/>
          </p:cNvSpPr>
          <p:nvPr/>
        </p:nvSpPr>
        <p:spPr bwMode="auto">
          <a:xfrm flipH="1">
            <a:off x="4857476" y="5208621"/>
            <a:ext cx="0" cy="22111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4" name="Line 29"/>
          <p:cNvSpPr>
            <a:spLocks noChangeShapeType="1"/>
          </p:cNvSpPr>
          <p:nvPr/>
        </p:nvSpPr>
        <p:spPr bwMode="auto">
          <a:xfrm flipV="1">
            <a:off x="1497255" y="3208336"/>
            <a:ext cx="3799439" cy="14789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61878" y="1006218"/>
            <a:ext cx="8547928" cy="5276313"/>
            <a:chOff x="61878" y="1006218"/>
            <a:chExt cx="8547928" cy="5276313"/>
          </a:xfrm>
        </p:grpSpPr>
        <p:sp>
          <p:nvSpPr>
            <p:cNvPr id="43011" name="Oval 6"/>
            <p:cNvSpPr>
              <a:spLocks noChangeArrowheads="1"/>
            </p:cNvSpPr>
            <p:nvPr/>
          </p:nvSpPr>
          <p:spPr bwMode="auto">
            <a:xfrm>
              <a:off x="2777952" y="1006218"/>
              <a:ext cx="2551113" cy="63766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 smtClean="0"/>
                <a:t>Institutional</a:t>
              </a:r>
              <a:r>
                <a:rPr lang="en-US" sz="2800" dirty="0"/>
                <a:t> </a:t>
              </a:r>
              <a:r>
                <a:rPr lang="en-US" dirty="0" smtClean="0"/>
                <a:t>Mission</a:t>
              </a:r>
              <a:endParaRPr lang="en-US" dirty="0"/>
            </a:p>
          </p:txBody>
        </p:sp>
        <p:sp>
          <p:nvSpPr>
            <p:cNvPr id="43012" name="Oval 7"/>
            <p:cNvSpPr>
              <a:spLocks noChangeArrowheads="1"/>
            </p:cNvSpPr>
            <p:nvPr/>
          </p:nvSpPr>
          <p:spPr bwMode="auto">
            <a:xfrm>
              <a:off x="1171368" y="1562620"/>
              <a:ext cx="2272505" cy="99542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square" anchor="ctr">
              <a:spAutoFit/>
            </a:bodyPr>
            <a:lstStyle/>
            <a:p>
              <a:pPr algn="ctr"/>
              <a:r>
                <a:rPr lang="en-US" dirty="0"/>
                <a:t>Programmatic</a:t>
              </a:r>
              <a:r>
                <a:rPr lang="en-US" sz="2200" dirty="0"/>
                <a:t> </a:t>
              </a:r>
              <a:r>
                <a:rPr lang="en-US" dirty="0"/>
                <a:t>Mission</a:t>
              </a:r>
            </a:p>
          </p:txBody>
        </p:sp>
        <p:sp>
          <p:nvSpPr>
            <p:cNvPr id="43013" name="Oval 8"/>
            <p:cNvSpPr>
              <a:spLocks noChangeArrowheads="1"/>
            </p:cNvSpPr>
            <p:nvPr/>
          </p:nvSpPr>
          <p:spPr bwMode="auto">
            <a:xfrm>
              <a:off x="4899820" y="2315058"/>
              <a:ext cx="1493837" cy="846137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prstDash val="solid"/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Outcomes</a:t>
              </a:r>
            </a:p>
            <a:p>
              <a:pPr algn="ctr"/>
              <a:r>
                <a:rPr lang="en-US" dirty="0"/>
                <a:t>SLO/SAO</a:t>
              </a:r>
            </a:p>
          </p:txBody>
        </p:sp>
        <p:sp>
          <p:nvSpPr>
            <p:cNvPr id="43014" name="Oval 9"/>
            <p:cNvSpPr>
              <a:spLocks noChangeArrowheads="1"/>
            </p:cNvSpPr>
            <p:nvPr/>
          </p:nvSpPr>
          <p:spPr bwMode="auto">
            <a:xfrm>
              <a:off x="6276182" y="3474588"/>
              <a:ext cx="1654175" cy="63355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Inputs</a:t>
              </a:r>
            </a:p>
          </p:txBody>
        </p:sp>
        <p:sp>
          <p:nvSpPr>
            <p:cNvPr id="43015" name="Oval 10"/>
            <p:cNvSpPr>
              <a:spLocks noChangeArrowheads="1"/>
            </p:cNvSpPr>
            <p:nvPr/>
          </p:nvSpPr>
          <p:spPr bwMode="auto">
            <a:xfrm>
              <a:off x="6969919" y="4492314"/>
              <a:ext cx="1639887" cy="68421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Process</a:t>
              </a:r>
            </a:p>
          </p:txBody>
        </p:sp>
        <p:sp>
          <p:nvSpPr>
            <p:cNvPr id="43016" name="Oval 11"/>
            <p:cNvSpPr>
              <a:spLocks noChangeArrowheads="1"/>
            </p:cNvSpPr>
            <p:nvPr/>
          </p:nvSpPr>
          <p:spPr bwMode="auto">
            <a:xfrm>
              <a:off x="5636661" y="5208621"/>
              <a:ext cx="1858962" cy="10080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Allocate</a:t>
              </a:r>
            </a:p>
            <a:p>
              <a:pPr algn="ctr"/>
              <a:r>
                <a:rPr lang="en-US" dirty="0"/>
                <a:t>Resources</a:t>
              </a:r>
            </a:p>
          </p:txBody>
        </p:sp>
        <p:sp>
          <p:nvSpPr>
            <p:cNvPr id="43017" name="Oval 12"/>
            <p:cNvSpPr>
              <a:spLocks noChangeArrowheads="1"/>
            </p:cNvSpPr>
            <p:nvPr/>
          </p:nvSpPr>
          <p:spPr bwMode="auto">
            <a:xfrm>
              <a:off x="3583781" y="5346285"/>
              <a:ext cx="1712913" cy="90667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Implement</a:t>
              </a:r>
            </a:p>
            <a:p>
              <a:pPr algn="ctr"/>
              <a:r>
                <a:rPr lang="en-US" dirty="0"/>
                <a:t>Program</a:t>
              </a:r>
            </a:p>
          </p:txBody>
        </p:sp>
        <p:sp>
          <p:nvSpPr>
            <p:cNvPr id="43018" name="Oval 13"/>
            <p:cNvSpPr>
              <a:spLocks noChangeArrowheads="1"/>
            </p:cNvSpPr>
            <p:nvPr/>
          </p:nvSpPr>
          <p:spPr bwMode="auto">
            <a:xfrm>
              <a:off x="1860481" y="5274468"/>
              <a:ext cx="1455703" cy="1008063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Assessment</a:t>
              </a:r>
            </a:p>
          </p:txBody>
        </p:sp>
        <p:sp>
          <p:nvSpPr>
            <p:cNvPr id="43019" name="Oval 14"/>
            <p:cNvSpPr>
              <a:spLocks noChangeArrowheads="1"/>
            </p:cNvSpPr>
            <p:nvPr/>
          </p:nvSpPr>
          <p:spPr bwMode="auto">
            <a:xfrm>
              <a:off x="61878" y="4563269"/>
              <a:ext cx="1641475" cy="91043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Analysis of</a:t>
              </a:r>
            </a:p>
            <a:p>
              <a:pPr algn="ctr"/>
              <a:r>
                <a:rPr lang="en-US" dirty="0"/>
                <a:t>Outcomes</a:t>
              </a:r>
            </a:p>
          </p:txBody>
        </p:sp>
        <p:sp>
          <p:nvSpPr>
            <p:cNvPr id="43020" name="Oval 15"/>
            <p:cNvSpPr>
              <a:spLocks noChangeArrowheads="1"/>
            </p:cNvSpPr>
            <p:nvPr/>
          </p:nvSpPr>
          <p:spPr bwMode="auto">
            <a:xfrm>
              <a:off x="135697" y="3255964"/>
              <a:ext cx="1493838" cy="804862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Identify</a:t>
              </a:r>
            </a:p>
            <a:p>
              <a:pPr algn="ctr"/>
              <a:r>
                <a:rPr lang="en-US" dirty="0"/>
                <a:t>Gaps</a:t>
              </a:r>
            </a:p>
          </p:txBody>
        </p:sp>
        <p:sp>
          <p:nvSpPr>
            <p:cNvPr id="43021" name="Oval 16"/>
            <p:cNvSpPr>
              <a:spLocks noChangeArrowheads="1"/>
            </p:cNvSpPr>
            <p:nvPr/>
          </p:nvSpPr>
          <p:spPr bwMode="auto">
            <a:xfrm>
              <a:off x="1961323" y="2804973"/>
              <a:ext cx="2069915" cy="987425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Design</a:t>
              </a:r>
            </a:p>
            <a:p>
              <a:pPr algn="ctr"/>
              <a:r>
                <a:rPr lang="en-US" dirty="0"/>
                <a:t>Program</a:t>
              </a:r>
            </a:p>
            <a:p>
              <a:pPr algn="ctr"/>
              <a:r>
                <a:rPr lang="en-US" dirty="0"/>
                <a:t>Changes</a:t>
              </a:r>
            </a:p>
          </p:txBody>
        </p:sp>
        <p:sp>
          <p:nvSpPr>
            <p:cNvPr id="43022" name="Oval 17"/>
            <p:cNvSpPr>
              <a:spLocks noChangeArrowheads="1"/>
            </p:cNvSpPr>
            <p:nvPr/>
          </p:nvSpPr>
          <p:spPr bwMode="auto">
            <a:xfrm>
              <a:off x="3563351" y="3950424"/>
              <a:ext cx="2003425" cy="1250950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dirty="0"/>
                <a:t>Allocate</a:t>
              </a:r>
            </a:p>
            <a:p>
              <a:pPr algn="ctr"/>
              <a:r>
                <a:rPr lang="en-US" dirty="0"/>
                <a:t>Needed</a:t>
              </a:r>
            </a:p>
            <a:p>
              <a:pPr algn="ctr"/>
              <a:r>
                <a:rPr lang="en-US" dirty="0"/>
                <a:t>Resources</a:t>
              </a:r>
            </a:p>
          </p:txBody>
        </p:sp>
        <p:sp>
          <p:nvSpPr>
            <p:cNvPr id="43035" name="Oval 30"/>
            <p:cNvSpPr>
              <a:spLocks noChangeArrowheads="1"/>
            </p:cNvSpPr>
            <p:nvPr/>
          </p:nvSpPr>
          <p:spPr bwMode="auto">
            <a:xfrm>
              <a:off x="5646739" y="1059614"/>
              <a:ext cx="2232024" cy="1168539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 w="9525">
              <a:solidFill>
                <a:srgbClr val="C00000"/>
              </a:solidFill>
              <a:round/>
              <a:headEnd/>
              <a:tailEnd/>
            </a:ln>
          </p:spPr>
          <p:txBody>
            <a:bodyPr wrap="square" lIns="0" tIns="0" rIns="0" bIns="0" anchorCtr="1">
              <a:spAutoFit/>
            </a:bodyPr>
            <a:lstStyle/>
            <a:p>
              <a:pPr algn="ctr"/>
              <a:r>
                <a:rPr lang="en-US" dirty="0"/>
                <a:t>District Mission </a:t>
              </a:r>
            </a:p>
            <a:p>
              <a:pPr algn="ctr"/>
              <a:r>
                <a:rPr lang="en-US" dirty="0"/>
                <a:t>and Expectations</a:t>
              </a:r>
            </a:p>
          </p:txBody>
        </p:sp>
      </p:grpSp>
      <p:sp>
        <p:nvSpPr>
          <p:cNvPr id="43036" name="AutoShape 31"/>
          <p:cNvSpPr>
            <a:spLocks noChangeArrowheads="1"/>
          </p:cNvSpPr>
          <p:nvPr/>
        </p:nvSpPr>
        <p:spPr bwMode="auto">
          <a:xfrm>
            <a:off x="5329065" y="1393366"/>
            <a:ext cx="387350" cy="73025"/>
          </a:xfrm>
          <a:prstGeom prst="leftRightArrow">
            <a:avLst>
              <a:gd name="adj1" fmla="val 50000"/>
              <a:gd name="adj2" fmla="val 10608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7" name="Line 33"/>
          <p:cNvSpPr>
            <a:spLocks noChangeShapeType="1"/>
          </p:cNvSpPr>
          <p:nvPr/>
        </p:nvSpPr>
        <p:spPr bwMode="auto">
          <a:xfrm>
            <a:off x="3454399" y="2166730"/>
            <a:ext cx="1433053" cy="4445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43038" name="Line 34"/>
          <p:cNvSpPr>
            <a:spLocks noChangeShapeType="1"/>
          </p:cNvSpPr>
          <p:nvPr/>
        </p:nvSpPr>
        <p:spPr bwMode="auto">
          <a:xfrm>
            <a:off x="3857509" y="3658395"/>
            <a:ext cx="457200" cy="29440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51722"/>
            <a:ext cx="8229600" cy="2991678"/>
          </a:xfrm>
        </p:spPr>
        <p:txBody>
          <a:bodyPr/>
          <a:lstStyle/>
          <a:p>
            <a:pPr eaLnBrk="1" hangingPunct="1"/>
            <a:r>
              <a:rPr lang="en-US" sz="5400" b="0" dirty="0" smtClean="0">
                <a:effectLst/>
              </a:rPr>
              <a:t>The Requirements for Evidence in the </a:t>
            </a:r>
            <a:br>
              <a:rPr lang="en-US" sz="5400" b="0" dirty="0" smtClean="0">
                <a:effectLst/>
              </a:rPr>
            </a:br>
            <a:r>
              <a:rPr lang="en-US" sz="5400" b="0" dirty="0" smtClean="0">
                <a:effectLst/>
              </a:rPr>
              <a:t>Self Evaluation Report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CA3638-3E78-4FB8-AB4D-88B554063C4E}" type="slidenum">
              <a:rPr lang="en-US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B7F0CD-3EF9-4BCA-9E19-FD2BF3743447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1752600" y="2590800"/>
            <a:ext cx="5638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>
              <a:latin typeface="Times New Roman" pitchFamily="18" charset="0"/>
            </a:endParaRPr>
          </a:p>
        </p:txBody>
      </p:sp>
      <p:sp>
        <p:nvSpPr>
          <p:cNvPr id="7172" name="Text Box 6"/>
          <p:cNvSpPr txBox="1">
            <a:spLocks noChangeArrowheads="1"/>
          </p:cNvSpPr>
          <p:nvPr/>
        </p:nvSpPr>
        <p:spPr bwMode="auto">
          <a:xfrm>
            <a:off x="533400" y="2362200"/>
            <a:ext cx="8001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Accreditation</a:t>
            </a:r>
            <a:r>
              <a:rPr lang="en-US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n-US" sz="54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and the ACCJC/WASC</a:t>
            </a:r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44218"/>
            <a:ext cx="8229600" cy="556592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Data and Evidence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48478" y="1699592"/>
            <a:ext cx="8577470" cy="4711147"/>
          </a:xfrm>
        </p:spPr>
        <p:txBody>
          <a:bodyPr/>
          <a:lstStyle/>
          <a:p>
            <a:pPr marL="517525" indent="-403225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Data refers to categorical information that represents qualitative and/or quantitative attributes of variables or a set of variables</a:t>
            </a:r>
          </a:p>
          <a:p>
            <a:pPr marL="517525" indent="-403225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Data is analyzed and often used as evidence</a:t>
            </a:r>
          </a:p>
          <a:p>
            <a:pPr marL="517525" indent="-403225"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Evidence is every source of information an institution uses to provide verification of a particular action or existing condition</a:t>
            </a:r>
          </a:p>
          <a:p>
            <a:pPr marL="517525" indent="-403225">
              <a:buFont typeface="Wingdings" pitchFamily="2" charset="2"/>
              <a:buChar char="§"/>
              <a:defRPr/>
            </a:pPr>
            <a:r>
              <a:rPr lang="en-US" sz="2400" dirty="0" smtClean="0"/>
              <a:t>Evidence can include policies, procedural documents, meeting minutes, and data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8D9250C-EED0-4192-BFE3-498BE98F516E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954157"/>
            <a:ext cx="8610600" cy="616226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Data in the Self Evaluation Report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69774"/>
            <a:ext cx="8229600" cy="4578625"/>
          </a:xfrm>
        </p:spPr>
        <p:txBody>
          <a:bodyPr/>
          <a:lstStyle/>
          <a:p>
            <a:pPr marL="914400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Is accurate, up-to-date, reliable, and tested for validity and significance</a:t>
            </a:r>
          </a:p>
          <a:p>
            <a:pPr marL="914400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May be qualitative and/or quantitative presented in data tables, charts and graphs or in documentary form </a:t>
            </a:r>
            <a:r>
              <a:rPr lang="en-US" sz="2400" dirty="0" smtClean="0">
                <a:solidFill>
                  <a:srgbClr val="C00000"/>
                </a:solidFill>
              </a:rPr>
              <a:t>with analyses</a:t>
            </a:r>
          </a:p>
          <a:p>
            <a:pPr marL="914400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Is longitudinal, where appropriate, </a:t>
            </a:r>
            <a:r>
              <a:rPr lang="en-US" sz="2400" dirty="0" smtClean="0">
                <a:solidFill>
                  <a:srgbClr val="C00000"/>
                </a:solidFill>
              </a:rPr>
              <a:t>with analyses</a:t>
            </a:r>
          </a:p>
          <a:p>
            <a:pPr marL="914400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Is disaggregated  by relevant sub-populations defined by the institution</a:t>
            </a:r>
          </a:p>
          <a:p>
            <a:pPr marL="914400" indent="-457200" eaLnBrk="1" hangingPunct="1">
              <a:buFont typeface="Wingdings" pitchFamily="2" charset="2"/>
              <a:buChar char="§"/>
              <a:defRPr/>
            </a:pPr>
            <a:r>
              <a:rPr lang="en-US" sz="2400" dirty="0" smtClean="0"/>
              <a:t>Should be made available to the evaluation team</a:t>
            </a:r>
          </a:p>
          <a:p>
            <a:pPr marL="457200" indent="-457200" algn="r" eaLnBrk="1" hangingPunct="1">
              <a:buFont typeface="Wingdings" pitchFamily="2" charset="2"/>
              <a:buNone/>
              <a:defRPr/>
            </a:pPr>
            <a:r>
              <a:rPr lang="en-US" sz="1600" dirty="0" smtClean="0"/>
              <a:t>                                                                                                             </a:t>
            </a:r>
            <a:endParaRPr lang="en-US" sz="1600" i="1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2A48ED0-33C2-4AB4-B9E6-0AEDA7CA9A68}" type="slidenum">
              <a:rPr lang="en-US"/>
              <a:pPr>
                <a:defRPr/>
              </a:pPr>
              <a:t>41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7261" y="1065573"/>
            <a:ext cx="8229600" cy="1268039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trend data about the institution’s service area (related to mission):</a:t>
            </a:r>
          </a:p>
        </p:txBody>
      </p:sp>
      <p:sp>
        <p:nvSpPr>
          <p:cNvPr id="199683" name="Rectangle 3"/>
          <p:cNvSpPr>
            <a:spLocks noGrp="1" noChangeArrowheads="1"/>
          </p:cNvSpPr>
          <p:nvPr>
            <p:ph idx="1"/>
          </p:nvPr>
        </p:nvSpPr>
        <p:spPr>
          <a:xfrm>
            <a:off x="934278" y="2802835"/>
            <a:ext cx="7504043" cy="2504662"/>
          </a:xfrm>
        </p:spPr>
        <p:txBody>
          <a:bodyPr/>
          <a:lstStyle/>
          <a:p>
            <a:pPr marL="746125" indent="-6318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Labor market information</a:t>
            </a:r>
          </a:p>
          <a:p>
            <a:pPr marL="746125" indent="-6318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Demographic information</a:t>
            </a:r>
          </a:p>
          <a:p>
            <a:pPr marL="746125" indent="-6318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Socio-economic information</a:t>
            </a:r>
          </a:p>
          <a:p>
            <a:pPr marL="746125" indent="-631825" algn="ctr" eaLnBrk="1" hangingPunct="1">
              <a:buFont typeface="Wingdings" pitchFamily="2" charset="2"/>
              <a:buChar char="§"/>
              <a:defRPr/>
            </a:pPr>
            <a:endParaRPr lang="en-US" sz="3600" dirty="0" smtClean="0"/>
          </a:p>
          <a:p>
            <a:pPr algn="ctr" eaLnBrk="1" hangingPunct="1">
              <a:buFontTx/>
              <a:buNone/>
              <a:defRPr/>
            </a:pPr>
            <a:r>
              <a:rPr lang="en-US" sz="2000" dirty="0" smtClean="0"/>
              <a:t>                                                                                     </a:t>
            </a:r>
          </a:p>
          <a:p>
            <a:pPr algn="ctr" eaLnBrk="1" hangingPunct="1">
              <a:buFontTx/>
              <a:buNone/>
              <a:defRPr/>
            </a:pPr>
            <a:r>
              <a:rPr lang="en-US" sz="2000" dirty="0" smtClean="0"/>
              <a:t>								</a:t>
            </a:r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24891F0-30F6-4B45-A355-82312E29D618}" type="slidenum">
              <a:rPr lang="en-US"/>
              <a:pPr>
                <a:defRPr/>
              </a:pPr>
              <a:t>42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0574" y="1195403"/>
            <a:ext cx="8229600" cy="59093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trend data about </a:t>
            </a:r>
            <a:r>
              <a:rPr lang="en-US" sz="3600" dirty="0" smtClean="0">
                <a:solidFill>
                  <a:srgbClr val="C00000"/>
                </a:solidFill>
              </a:rPr>
              <a:t>incoming students</a:t>
            </a:r>
            <a:r>
              <a:rPr lang="en-US" sz="3600" dirty="0" smtClean="0"/>
              <a:t>: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>
          <a:xfrm>
            <a:off x="387625" y="1974574"/>
            <a:ext cx="8269357" cy="3442252"/>
          </a:xfrm>
        </p:spPr>
        <p:txBody>
          <a:bodyPr/>
          <a:lstStyle/>
          <a:p>
            <a:pPr marL="1033463" indent="-457200" eaLnBrk="1" hangingPunct="1">
              <a:buFont typeface="Wingdings" pitchFamily="2" charset="2"/>
              <a:buChar char="§"/>
              <a:tabLst>
                <a:tab pos="1033463" algn="l"/>
              </a:tabLst>
              <a:defRPr/>
            </a:pPr>
            <a:r>
              <a:rPr lang="en-US" sz="2400" dirty="0" smtClean="0"/>
              <a:t>Information about student educational goals (programs, certificates, degrees, courses, transfer, jobs, etc.)</a:t>
            </a:r>
          </a:p>
          <a:p>
            <a:pPr marL="1033463" indent="-457200" eaLnBrk="1" hangingPunct="1">
              <a:buFont typeface="Wingdings" pitchFamily="2" charset="2"/>
              <a:buChar char="§"/>
              <a:tabLst>
                <a:tab pos="1033463" algn="l"/>
              </a:tabLst>
              <a:defRPr/>
            </a:pPr>
            <a:endParaRPr lang="en-US" sz="2400" dirty="0" smtClean="0"/>
          </a:p>
          <a:p>
            <a:pPr marL="1033463" indent="-457200" eaLnBrk="1" hangingPunct="1">
              <a:buFont typeface="Wingdings" pitchFamily="2" charset="2"/>
              <a:buChar char="§"/>
              <a:tabLst>
                <a:tab pos="1033463" algn="l"/>
              </a:tabLst>
              <a:defRPr/>
            </a:pPr>
            <a:r>
              <a:rPr lang="en-US" sz="2400" dirty="0" smtClean="0"/>
              <a:t>Information about student readiness for college (i.e., need for advising, test scores indicating need for remedial instruction, orientation, etc.)</a:t>
            </a:r>
          </a:p>
          <a:p>
            <a:pPr marL="457200" indent="0" eaLnBrk="1" hangingPunct="1">
              <a:buFont typeface="Wingdings" pitchFamily="2" charset="2"/>
              <a:buNone/>
              <a:tabLst>
                <a:tab pos="914400" algn="l"/>
              </a:tabLst>
              <a:defRPr/>
            </a:pPr>
            <a:r>
              <a:rPr lang="en-US" sz="2800" dirty="0" smtClean="0"/>
              <a:t>                                                     </a:t>
            </a:r>
            <a:r>
              <a:rPr lang="en-US" sz="1800" dirty="0" smtClean="0"/>
              <a:t>                 </a:t>
            </a:r>
            <a:endParaRPr lang="en-US" sz="20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F5D513-C596-461B-ABDB-2ED9845CB71F}" type="slidenum">
              <a:rPr lang="en-US"/>
              <a:pPr>
                <a:defRPr/>
              </a:pPr>
              <a:t>43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Rectangle 3"/>
          <p:cNvSpPr>
            <a:spLocks noGrp="1" noChangeArrowheads="1"/>
          </p:cNvSpPr>
          <p:nvPr>
            <p:ph idx="1"/>
          </p:nvPr>
        </p:nvSpPr>
        <p:spPr>
          <a:xfrm>
            <a:off x="230155" y="1511559"/>
            <a:ext cx="8484638" cy="4180115"/>
          </a:xfrm>
        </p:spPr>
        <p:txBody>
          <a:bodyPr/>
          <a:lstStyle/>
          <a:p>
            <a:pPr marL="228600" indent="0">
              <a:lnSpc>
                <a:spcPct val="90000"/>
              </a:lnSpc>
              <a:spcAft>
                <a:spcPts val="1200"/>
              </a:spcAft>
              <a:buNone/>
              <a:tabLst>
                <a:tab pos="855663" algn="l"/>
              </a:tabLst>
              <a:defRPr/>
            </a:pPr>
            <a:r>
              <a:rPr lang="en-US" sz="2800" b="1" cap="small" dirty="0" smtClean="0">
                <a:solidFill>
                  <a:srgbClr val="064B86"/>
                </a:solidFill>
                <a:ea typeface="+mj-ea"/>
              </a:rPr>
              <a:t>DATA ABOUT </a:t>
            </a:r>
            <a:r>
              <a:rPr lang="en-US" sz="2800" b="1" cap="small" dirty="0" smtClean="0">
                <a:solidFill>
                  <a:srgbClr val="C00000"/>
                </a:solidFill>
                <a:ea typeface="+mj-ea"/>
              </a:rPr>
              <a:t>ENROLLED STUDENTS </a:t>
            </a:r>
            <a:r>
              <a:rPr lang="en-US" sz="2800" b="1" cap="small" dirty="0" smtClean="0">
                <a:solidFill>
                  <a:srgbClr val="064B86"/>
                </a:solidFill>
                <a:ea typeface="+mj-ea"/>
              </a:rPr>
              <a:t>MUST INCLUDE:</a:t>
            </a:r>
            <a:endParaRPr lang="en-US" sz="2800" b="1" dirty="0" smtClean="0"/>
          </a:p>
          <a:p>
            <a:pPr marL="571500" indent="-3429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855663" algn="l"/>
              </a:tabLst>
              <a:defRPr/>
            </a:pPr>
            <a:r>
              <a:rPr lang="en-US" sz="2400" dirty="0" smtClean="0"/>
              <a:t>PT/FT enrollments</a:t>
            </a:r>
          </a:p>
          <a:p>
            <a:pPr marL="571500" indent="-3429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855663" algn="l"/>
              </a:tabLst>
              <a:defRPr/>
            </a:pPr>
            <a:r>
              <a:rPr lang="en-US" sz="2400" dirty="0"/>
              <a:t>Student enrollment across the range </a:t>
            </a:r>
            <a:r>
              <a:rPr lang="en-US" sz="2400" dirty="0" smtClean="0"/>
              <a:t>of instructional programs</a:t>
            </a:r>
          </a:p>
          <a:p>
            <a:pPr marL="119063" indent="-4763" eaLnBrk="1" hangingPunct="1">
              <a:lnSpc>
                <a:spcPct val="90000"/>
              </a:lnSpc>
              <a:spcBef>
                <a:spcPts val="1800"/>
              </a:spcBef>
              <a:buNone/>
              <a:tabLst>
                <a:tab pos="855663" algn="l"/>
              </a:tabLst>
              <a:defRPr/>
            </a:pPr>
            <a:r>
              <a:rPr lang="en-US" sz="2800" b="1" dirty="0" smtClean="0">
                <a:solidFill>
                  <a:srgbClr val="C00000"/>
                </a:solidFill>
              </a:rPr>
              <a:t>ENROLLED STUDENT </a:t>
            </a:r>
            <a:r>
              <a:rPr lang="en-US" sz="2800" b="1" dirty="0" smtClean="0"/>
              <a:t>DATA COULD ALSO INCLUDE:</a:t>
            </a:r>
          </a:p>
          <a:p>
            <a:pPr algn="ctr" eaLnBrk="1" hangingPunct="1">
              <a:lnSpc>
                <a:spcPct val="90000"/>
              </a:lnSpc>
              <a:buNone/>
              <a:tabLst>
                <a:tab pos="855663" algn="l"/>
              </a:tabLst>
              <a:defRPr/>
            </a:pPr>
            <a:endParaRPr lang="en-US" sz="1000" dirty="0" smtClean="0"/>
          </a:p>
          <a:p>
            <a:pPr marL="571500" indent="-3429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855663" algn="l"/>
              </a:tabLst>
              <a:defRPr/>
            </a:pPr>
            <a:r>
              <a:rPr lang="en-US" sz="2400" dirty="0"/>
              <a:t>Student demographics </a:t>
            </a:r>
          </a:p>
          <a:p>
            <a:pPr marL="571500" indent="-3429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tabLst>
                <a:tab pos="855663" algn="l"/>
              </a:tabLst>
              <a:defRPr/>
            </a:pPr>
            <a:r>
              <a:rPr lang="en-US" sz="2400" dirty="0"/>
              <a:t>Student educational goals (courses, </a:t>
            </a:r>
            <a:r>
              <a:rPr lang="en-US" sz="2400" dirty="0" smtClean="0"/>
              <a:t>certificates</a:t>
            </a:r>
            <a:r>
              <a:rPr lang="en-US" sz="2400" dirty="0"/>
              <a:t>, transfer, degrees, jobs, etc.) 	  </a:t>
            </a:r>
            <a:r>
              <a:rPr lang="en-US" sz="2400" dirty="0" smtClean="0"/>
              <a:t>	</a:t>
            </a:r>
          </a:p>
          <a:p>
            <a:pPr eaLnBrk="1" hangingPunct="1">
              <a:lnSpc>
                <a:spcPct val="90000"/>
              </a:lnSpc>
              <a:buNone/>
              <a:tabLst>
                <a:tab pos="855663" algn="l"/>
              </a:tabLst>
              <a:defRPr/>
            </a:pPr>
            <a:r>
              <a:rPr lang="en-US" dirty="0" smtClean="0"/>
              <a:t>		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855663" algn="l"/>
              </a:tabLst>
              <a:defRPr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855663" algn="l"/>
              </a:tabLst>
              <a:defRPr/>
            </a:pPr>
            <a:endParaRPr lang="en-US" sz="1000" dirty="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tabLst>
                <a:tab pos="855663" algn="l"/>
              </a:tabLst>
              <a:defRPr/>
            </a:pPr>
            <a:r>
              <a:rPr lang="en-US" sz="2000" dirty="0" smtClean="0"/>
              <a:t>								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FE4CB21-0DD4-4983-9FFB-E41ABBF53CCE}" type="slidenum">
              <a:rPr lang="en-US"/>
              <a:pPr>
                <a:defRPr/>
              </a:pPr>
              <a:t>44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9026" y="996623"/>
            <a:ext cx="8776252" cy="590931"/>
          </a:xfrm>
        </p:spPr>
        <p:txBody>
          <a:bodyPr/>
          <a:lstStyle/>
          <a:p>
            <a:r>
              <a:rPr lang="en-US" sz="3600" dirty="0" smtClean="0"/>
              <a:t>Data Should Be In Disaggregated Form by: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3304" y="1654383"/>
            <a:ext cx="7394711" cy="4249461"/>
          </a:xfrm>
        </p:spPr>
        <p:txBody>
          <a:bodyPr/>
          <a:lstStyle/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Age</a:t>
            </a:r>
            <a:endParaRPr lang="en-US" sz="2400" b="1" dirty="0" smtClean="0"/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Gender </a:t>
            </a:r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Race/ethnicity</a:t>
            </a:r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Socio-economic status</a:t>
            </a:r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Delivery mode</a:t>
            </a:r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Teaching site</a:t>
            </a:r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Cohort group</a:t>
            </a:r>
          </a:p>
          <a:p>
            <a:pPr marL="457200" indent="-396875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/>
              <a:t>And other measures relevant to the institution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>
          <a:xfrm>
            <a:off x="417443" y="992949"/>
            <a:ext cx="8229600" cy="1144929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Data About Enrolled Students </a:t>
            </a:r>
            <a:r>
              <a:rPr lang="en-US" sz="3600" dirty="0" smtClean="0">
                <a:solidFill>
                  <a:srgbClr val="C00000"/>
                </a:solidFill>
              </a:rPr>
              <a:t>Must</a:t>
            </a:r>
            <a:r>
              <a:rPr lang="en-US" sz="3600" dirty="0" smtClean="0"/>
              <a:t> Include </a:t>
            </a:r>
            <a:r>
              <a:rPr lang="en-US" sz="3600" i="1" dirty="0" smtClean="0"/>
              <a:t>Student Achievement:</a:t>
            </a:r>
            <a:endParaRPr lang="en-US" sz="3600" dirty="0" smtClean="0"/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2176669"/>
            <a:ext cx="8686800" cy="4084983"/>
          </a:xfrm>
        </p:spPr>
        <p:txBody>
          <a:bodyPr/>
          <a:lstStyle/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Course completion data (number of rates)</a:t>
            </a:r>
            <a:r>
              <a:rPr lang="en-US" sz="2200" dirty="0" smtClean="0">
                <a:solidFill>
                  <a:srgbClr val="FFFFFF"/>
                </a:solidFill>
              </a:rPr>
              <a:t>umbers or rates)</a:t>
            </a:r>
            <a:endParaRPr lang="en-US" sz="2200" dirty="0" smtClean="0"/>
          </a:p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Persistence term to term ( “ )</a:t>
            </a:r>
          </a:p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Progression to next course/level ( “ )</a:t>
            </a:r>
            <a:r>
              <a:rPr lang="en-US" sz="2200" dirty="0" smtClean="0">
                <a:solidFill>
                  <a:srgbClr val="FFFFFF"/>
                </a:solidFill>
              </a:rPr>
              <a:t> “  )</a:t>
            </a:r>
            <a:endParaRPr lang="en-US" sz="2200" dirty="0" smtClean="0"/>
          </a:p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Program completion ( “ )</a:t>
            </a:r>
            <a:r>
              <a:rPr lang="en-US" sz="2200" dirty="0" smtClean="0">
                <a:solidFill>
                  <a:srgbClr val="FFFFFF"/>
                </a:solidFill>
              </a:rPr>
              <a:t>  “  )</a:t>
            </a:r>
            <a:endParaRPr lang="en-US" sz="2200" dirty="0" smtClean="0"/>
          </a:p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Degree/certificate completion ( “ )</a:t>
            </a:r>
          </a:p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Transfer to four-year institutions ( “ ) </a:t>
            </a:r>
            <a:r>
              <a:rPr lang="en-US" sz="2200" dirty="0" smtClean="0">
                <a:solidFill>
                  <a:srgbClr val="FFFFFF"/>
                </a:solidFill>
              </a:rPr>
              <a:t>(  “  )</a:t>
            </a:r>
            <a:endParaRPr lang="en-US" sz="2200" dirty="0" smtClean="0"/>
          </a:p>
          <a:p>
            <a:pPr marL="1203325" indent="-517525" eaLnBrk="1" hangingPunct="1">
              <a:spcAft>
                <a:spcPts val="8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Licensure/certification exam results</a:t>
            </a:r>
          </a:p>
          <a:p>
            <a:pPr marL="1203325" indent="-517525" eaLnBrk="1" hangingPunct="1">
              <a:buFont typeface="Wingdings" pitchFamily="2" charset="2"/>
              <a:buChar char="§"/>
              <a:defRPr/>
            </a:pPr>
            <a:r>
              <a:rPr lang="en-US" sz="2200" dirty="0" smtClean="0"/>
              <a:t>Job placement/post training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A2BD24-175D-46FA-9616-4AA06D98460D}" type="slidenum">
              <a:rPr lang="en-US"/>
              <a:pPr>
                <a:defRPr/>
              </a:pPr>
              <a:t>46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70" y="974036"/>
            <a:ext cx="8865704" cy="705677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Data on </a:t>
            </a:r>
            <a:r>
              <a:rPr lang="en-US" sz="3600" i="1" dirty="0" smtClean="0"/>
              <a:t>Student Achievement </a:t>
            </a:r>
            <a:r>
              <a:rPr lang="en-US" sz="3600" dirty="0" smtClean="0"/>
              <a:t>can also include:</a:t>
            </a:r>
            <a:endParaRPr lang="en-US" sz="3600" i="1" dirty="0" smtClean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>
          <a:xfrm>
            <a:off x="381947" y="1804325"/>
            <a:ext cx="8229600" cy="4540491"/>
          </a:xfrm>
        </p:spPr>
        <p:txBody>
          <a:bodyPr/>
          <a:lstStyle/>
          <a:p>
            <a:pPr marL="690563" indent="-293688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Average grades awarded</a:t>
            </a:r>
          </a:p>
          <a:p>
            <a:pPr marL="690563" indent="-293688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Alumni survey responses</a:t>
            </a:r>
          </a:p>
          <a:p>
            <a:pPr marL="690563" indent="-293688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Employer survey results</a:t>
            </a:r>
          </a:p>
          <a:p>
            <a:pPr marL="690563" indent="-293688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Course outlines containing evaluation methods for course learning outcomes</a:t>
            </a:r>
          </a:p>
          <a:p>
            <a:pPr marL="690563" indent="-293688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Skills assessment results</a:t>
            </a:r>
          </a:p>
          <a:p>
            <a:pPr marL="690563" indent="-293688" eaLnBrk="1" hangingPunct="1">
              <a:lnSpc>
                <a:spcPct val="90000"/>
              </a:lnSpc>
              <a:spcAft>
                <a:spcPts val="12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Common course examination results</a:t>
            </a:r>
          </a:p>
          <a:p>
            <a:pPr marL="690563" indent="-293688">
              <a:lnSpc>
                <a:spcPct val="90000"/>
              </a:lnSpc>
              <a:spcBef>
                <a:spcPts val="576"/>
              </a:spcBef>
              <a:spcAft>
                <a:spcPts val="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/>
              <a:t>English, math, and ESL placement results</a:t>
            </a:r>
          </a:p>
          <a:p>
            <a:pPr marL="804863" indent="-407988" eaLnBrk="1" hangingPunct="1">
              <a:lnSpc>
                <a:spcPct val="90000"/>
              </a:lnSpc>
              <a:spcAft>
                <a:spcPts val="0"/>
              </a:spcAft>
              <a:buSzPct val="110000"/>
              <a:buFont typeface="Wingdings" pitchFamily="2" charset="2"/>
              <a:buChar char="§"/>
              <a:defRPr/>
            </a:pPr>
            <a:endParaRPr lang="en-US" sz="2400" dirty="0" smtClean="0"/>
          </a:p>
          <a:p>
            <a:pPr marL="396875" indent="0" algn="r" eaLnBrk="1" hangingPunct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ct val="110000"/>
              <a:buNone/>
              <a:defRPr/>
            </a:pPr>
            <a:r>
              <a:rPr lang="en-US" sz="3000" dirty="0" smtClean="0"/>
              <a:t>	</a:t>
            </a:r>
            <a:r>
              <a:rPr lang="en-US" sz="1800" i="1" dirty="0" smtClean="0"/>
              <a:t>Continued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A45D74F-DDD7-44FC-A1F2-E127F08FDC6E}" type="slidenum">
              <a:rPr lang="en-US"/>
              <a:pPr>
                <a:defRPr/>
              </a:pPr>
              <a:t>47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6531" y="1113457"/>
            <a:ext cx="8229600" cy="59093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Data on </a:t>
            </a:r>
            <a:r>
              <a:rPr lang="en-US" sz="3600" i="1" dirty="0" smtClean="0">
                <a:solidFill>
                  <a:srgbClr val="C00000"/>
                </a:solidFill>
              </a:rPr>
              <a:t>Program Review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should include: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>
          <a:xfrm>
            <a:off x="248816" y="1903445"/>
            <a:ext cx="8610600" cy="4024604"/>
          </a:xfrm>
        </p:spPr>
        <p:txBody>
          <a:bodyPr/>
          <a:lstStyle/>
          <a:p>
            <a:pPr marL="117475" indent="-117475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1200" dirty="0" smtClean="0"/>
          </a:p>
          <a:p>
            <a:pPr marL="625475" indent="-336550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Policies on curricular review</a:t>
            </a:r>
          </a:p>
          <a:p>
            <a:pPr marL="625475" indent="-336550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Review cycles/timelines</a:t>
            </a:r>
          </a:p>
          <a:p>
            <a:pPr marL="625475" indent="-336550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Data analyzed and used for improvements</a:t>
            </a:r>
          </a:p>
          <a:p>
            <a:pPr marL="625475" indent="-336550" eaLnBrk="1" hangingPunct="1">
              <a:lnSpc>
                <a:spcPct val="90000"/>
              </a:lnSpc>
              <a:spcAft>
                <a:spcPts val="1800"/>
              </a:spcAft>
              <a:buSzPct val="110000"/>
              <a:buFont typeface="Wingdings" pitchFamily="2" charset="2"/>
              <a:buChar char="§"/>
              <a:defRPr/>
            </a:pPr>
            <a:r>
              <a:rPr lang="en-US" sz="2400" dirty="0" smtClean="0"/>
              <a:t>Actions taken (improvements) on the basis of  program review</a:t>
            </a:r>
          </a:p>
          <a:p>
            <a:pPr marL="288925" indent="0" algn="ctr" eaLnBrk="1" hangingPunct="1">
              <a:lnSpc>
                <a:spcPct val="90000"/>
              </a:lnSpc>
              <a:spcAft>
                <a:spcPts val="1200"/>
              </a:spcAft>
              <a:buSzPct val="110000"/>
              <a:buNone/>
              <a:defRPr/>
            </a:pPr>
            <a:r>
              <a:rPr lang="en-US" sz="2400" b="1" dirty="0" smtClean="0"/>
              <a:t>Evidence should be longitudinal where appropriate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5D650C-E13A-4A58-B61F-E1635D2C4B58}" type="slidenum">
              <a:rPr lang="en-US"/>
              <a:pPr>
                <a:defRPr/>
              </a:pPr>
              <a:t>48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119270" y="1087828"/>
            <a:ext cx="8855765" cy="536713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/>
              <a:t>Data on </a:t>
            </a:r>
            <a:r>
              <a:rPr lang="en-US" sz="3200" i="1" dirty="0" smtClean="0">
                <a:solidFill>
                  <a:srgbClr val="C00000"/>
                </a:solidFill>
              </a:rPr>
              <a:t>Student Learning Outcomes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/>
              <a:t>should include:</a:t>
            </a:r>
          </a:p>
        </p:txBody>
      </p:sp>
      <p:sp>
        <p:nvSpPr>
          <p:cNvPr id="207875" name="Rectangle 3"/>
          <p:cNvSpPr>
            <a:spLocks noGrp="1" noChangeArrowheads="1"/>
          </p:cNvSpPr>
          <p:nvPr>
            <p:ph idx="1"/>
          </p:nvPr>
        </p:nvSpPr>
        <p:spPr>
          <a:xfrm>
            <a:off x="367747" y="1783773"/>
            <a:ext cx="8524325" cy="4551713"/>
          </a:xfrm>
        </p:spPr>
        <p:txBody>
          <a:bodyPr/>
          <a:lstStyle/>
          <a:p>
            <a:pPr indent="-342900" eaLnBrk="1" hangingPunct="1">
              <a:lnSpc>
                <a:spcPct val="90000"/>
              </a:lnSpc>
              <a:spcAft>
                <a:spcPts val="1500"/>
              </a:spcAft>
              <a:buSzPct val="120000"/>
              <a:buFont typeface="Wingdings" pitchFamily="2" charset="2"/>
              <a:buChar char="§"/>
              <a:defRPr/>
            </a:pPr>
            <a:r>
              <a:rPr lang="en-US" sz="2200" dirty="0" smtClean="0"/>
              <a:t>Catalog and institutional descriptions of programs with related SLOs</a:t>
            </a:r>
          </a:p>
          <a:p>
            <a:pPr indent="-342900" eaLnBrk="1" hangingPunct="1">
              <a:lnSpc>
                <a:spcPct val="90000"/>
              </a:lnSpc>
              <a:spcAft>
                <a:spcPts val="1500"/>
              </a:spcAft>
              <a:buSzPct val="120000"/>
              <a:buFont typeface="Wingdings" pitchFamily="2" charset="2"/>
              <a:buChar char="§"/>
              <a:defRPr/>
            </a:pPr>
            <a:r>
              <a:rPr lang="en-US" sz="2200" dirty="0" smtClean="0"/>
              <a:t>Course outlines/syllabi with stated SLOs</a:t>
            </a:r>
          </a:p>
          <a:p>
            <a:pPr indent="-342900" eaLnBrk="1" hangingPunct="1">
              <a:lnSpc>
                <a:spcPct val="90000"/>
              </a:lnSpc>
              <a:spcAft>
                <a:spcPts val="1500"/>
              </a:spcAft>
              <a:buSzPct val="120000"/>
              <a:buFont typeface="Wingdings" pitchFamily="2" charset="2"/>
              <a:buChar char="§"/>
              <a:defRPr/>
            </a:pPr>
            <a:r>
              <a:rPr lang="en-US" sz="2200" dirty="0" smtClean="0"/>
              <a:t>Portfolios, productions, and samples of student work</a:t>
            </a:r>
          </a:p>
          <a:p>
            <a:pPr indent="-342900" eaLnBrk="1" hangingPunct="1">
              <a:lnSpc>
                <a:spcPct val="90000"/>
              </a:lnSpc>
              <a:spcAft>
                <a:spcPts val="1500"/>
              </a:spcAft>
              <a:buSzPct val="120000"/>
              <a:buFont typeface="Wingdings" pitchFamily="2" charset="2"/>
              <a:buChar char="§"/>
              <a:defRPr/>
            </a:pPr>
            <a:r>
              <a:rPr lang="en-US" sz="2200" dirty="0" smtClean="0"/>
              <a:t>Grading rubrics where they exist</a:t>
            </a:r>
          </a:p>
          <a:p>
            <a:pPr indent="-342900" eaLnBrk="1" hangingPunct="1">
              <a:lnSpc>
                <a:spcPct val="90000"/>
              </a:lnSpc>
              <a:spcAft>
                <a:spcPts val="1500"/>
              </a:spcAft>
              <a:buSzPct val="120000"/>
              <a:buFont typeface="Wingdings" pitchFamily="2" charset="2"/>
              <a:buChar char="§"/>
              <a:defRPr/>
            </a:pPr>
            <a:r>
              <a:rPr lang="en-US" sz="2200" dirty="0" smtClean="0"/>
              <a:t>Examples of authentic assessment</a:t>
            </a:r>
          </a:p>
          <a:p>
            <a:pPr indent="-342900" eaLnBrk="1" hangingPunct="1">
              <a:lnSpc>
                <a:spcPct val="90000"/>
              </a:lnSpc>
              <a:spcAft>
                <a:spcPts val="1500"/>
              </a:spcAft>
              <a:buSzPct val="120000"/>
              <a:buFont typeface="Wingdings" pitchFamily="2" charset="2"/>
              <a:buChar char="§"/>
              <a:defRPr/>
            </a:pPr>
            <a:r>
              <a:rPr lang="en-US" sz="2200" dirty="0" smtClean="0"/>
              <a:t>Summary data on SLO attainment</a:t>
            </a:r>
          </a:p>
          <a:p>
            <a:pPr indent="-342900" eaLnBrk="1" hangingPunct="1">
              <a:lnSpc>
                <a:spcPct val="90000"/>
              </a:lnSpc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Evidence that SLO assessment data are used for institutional self-evaluation, planning, and improvement of teaching and learning as part of program review</a:t>
            </a:r>
          </a:p>
          <a:p>
            <a:pPr indent="-342900" eaLnBrk="1" hangingPunct="1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sz="22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41B764-4EC4-4F84-BFDB-56765646E1BB}" type="slidenum">
              <a:rPr lang="en-US"/>
              <a:pPr>
                <a:defRPr/>
              </a:pPr>
              <a:t>49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Institutions Seek Accreditation to: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81200"/>
            <a:ext cx="8229600" cy="4191000"/>
          </a:xfrm>
        </p:spPr>
        <p:txBody>
          <a:bodyPr/>
          <a:lstStyle/>
          <a:p>
            <a:pPr marL="457200" indent="-4572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Provide assurance to the public that education provided by institutions meets acceptable levels of quality</a:t>
            </a:r>
          </a:p>
          <a:p>
            <a:pPr marL="457200" indent="-457200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800" dirty="0" smtClean="0"/>
              <a:t>Promote continuous institutional improvement</a:t>
            </a:r>
          </a:p>
          <a:p>
            <a:pPr marL="457200" indent="-457200" eaLnBrk="1" hangingPunct="1">
              <a:buFont typeface="Arial" pitchFamily="34" charset="0"/>
              <a:buChar char="•"/>
              <a:defRPr/>
            </a:pPr>
            <a:r>
              <a:rPr lang="en-US" sz="2800" dirty="0" smtClean="0"/>
              <a:t>Maintain the high quality of higher education institutions in the region/nation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AADBF26-0ECD-4D76-90D3-029897A73BD6}" type="slidenum">
              <a:rPr lang="en-US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898" name="Rectangle 2"/>
          <p:cNvSpPr>
            <a:spLocks noGrp="1" noChangeArrowheads="1"/>
          </p:cNvSpPr>
          <p:nvPr>
            <p:ph type="title"/>
          </p:nvPr>
        </p:nvSpPr>
        <p:spPr>
          <a:xfrm>
            <a:off x="429209" y="1108792"/>
            <a:ext cx="8229600" cy="590931"/>
          </a:xfrm>
        </p:spPr>
        <p:txBody>
          <a:bodyPr/>
          <a:lstStyle/>
          <a:p>
            <a:pPr eaLnBrk="1" hangingPunct="1">
              <a:defRPr/>
            </a:pPr>
            <a:r>
              <a:rPr lang="en-US" sz="3600" dirty="0" smtClean="0"/>
              <a:t>Data on </a:t>
            </a:r>
            <a:r>
              <a:rPr lang="en-US" sz="3600" i="1" dirty="0" smtClean="0">
                <a:solidFill>
                  <a:srgbClr val="C00000"/>
                </a:solidFill>
              </a:rPr>
              <a:t>Student Services</a:t>
            </a:r>
            <a:r>
              <a:rPr lang="en-US" sz="3600" dirty="0" smtClean="0">
                <a:solidFill>
                  <a:srgbClr val="C00000"/>
                </a:solidFill>
              </a:rPr>
              <a:t> </a:t>
            </a:r>
            <a:r>
              <a:rPr lang="en-US" sz="3600" dirty="0" smtClean="0"/>
              <a:t>should include:</a:t>
            </a:r>
          </a:p>
        </p:txBody>
      </p:sp>
      <p:sp>
        <p:nvSpPr>
          <p:cNvPr id="208899" name="Rectangle 3"/>
          <p:cNvSpPr>
            <a:spLocks noGrp="1" noChangeArrowheads="1"/>
          </p:cNvSpPr>
          <p:nvPr>
            <p:ph idx="1"/>
          </p:nvPr>
        </p:nvSpPr>
        <p:spPr>
          <a:xfrm>
            <a:off x="332251" y="1923322"/>
            <a:ext cx="8458200" cy="3842996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Student services program reviews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Student satisfaction or follow-up surveys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Student loan default rates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Student services planning documents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Catalog, handbook, web-page descriptions of student services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Policies on academic progress, honesty, codes of conduct, grievance and complaint procedures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200" dirty="0" smtClean="0"/>
              <a:t>Availability of services (off-campus &amp; DE/CE)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00F4890-6F11-4DBC-A8F5-8B02BDA3A497}" type="slidenum">
              <a:rPr lang="en-US"/>
              <a:pPr>
                <a:defRPr/>
              </a:pPr>
              <a:t>50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322" y="1072638"/>
            <a:ext cx="8229600" cy="676649"/>
          </a:xfrm>
        </p:spPr>
        <p:txBody>
          <a:bodyPr/>
          <a:lstStyle/>
          <a:p>
            <a:r>
              <a:rPr lang="en-US" sz="3800" dirty="0" smtClean="0"/>
              <a:t>Other Data Should Include Evidence of:</a:t>
            </a:r>
            <a:endParaRPr lang="en-US" sz="3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5226" y="1948069"/>
            <a:ext cx="8686800" cy="4302125"/>
          </a:xfrm>
        </p:spPr>
        <p:txBody>
          <a:bodyPr/>
          <a:lstStyle/>
          <a:p>
            <a:pPr marL="746125" indent="-398463">
              <a:spcAft>
                <a:spcPts val="1200"/>
              </a:spcAft>
              <a:buSzPct val="115000"/>
              <a:buFont typeface="Wingdings" pitchFamily="2" charset="2"/>
              <a:buChar char="§"/>
            </a:pPr>
            <a:r>
              <a:rPr lang="en-US" sz="2400" dirty="0" smtClean="0"/>
              <a:t>Financial performance and integrity</a:t>
            </a:r>
          </a:p>
          <a:p>
            <a:pPr marL="746125" indent="-398463">
              <a:spcAft>
                <a:spcPts val="1200"/>
              </a:spcAft>
              <a:buSzPct val="115000"/>
              <a:buFont typeface="Wingdings" pitchFamily="2" charset="2"/>
              <a:buChar char="§"/>
            </a:pPr>
            <a:r>
              <a:rPr lang="en-US" sz="2400" dirty="0" smtClean="0"/>
              <a:t>Quality international activities</a:t>
            </a:r>
          </a:p>
          <a:p>
            <a:pPr marL="746125" indent="-398463">
              <a:spcAft>
                <a:spcPts val="1200"/>
              </a:spcAft>
              <a:buSzPct val="115000"/>
              <a:buFont typeface="Wingdings" pitchFamily="2" charset="2"/>
              <a:buChar char="§"/>
            </a:pPr>
            <a:r>
              <a:rPr lang="en-US" sz="2400" dirty="0" smtClean="0"/>
              <a:t>Compliance with areas related to federal requirements</a:t>
            </a:r>
          </a:p>
          <a:p>
            <a:pPr marL="1147763" indent="-344488">
              <a:spcBef>
                <a:spcPts val="0"/>
              </a:spcBef>
              <a:spcAft>
                <a:spcPts val="600"/>
              </a:spcAft>
              <a:buSzPct val="50000"/>
              <a:buFont typeface="Wingdings" pitchFamily="2" charset="2"/>
              <a:buChar char="q"/>
            </a:pPr>
            <a:r>
              <a:rPr lang="en-US" sz="2000" dirty="0" smtClean="0"/>
              <a:t>Distance and Correspondence Education</a:t>
            </a:r>
          </a:p>
          <a:p>
            <a:pPr marL="1147763" indent="-344488">
              <a:spcBef>
                <a:spcPts val="0"/>
              </a:spcBef>
              <a:spcAft>
                <a:spcPts val="600"/>
              </a:spcAft>
              <a:buSzPct val="50000"/>
              <a:buFont typeface="Wingdings" pitchFamily="2" charset="2"/>
              <a:buChar char="q"/>
            </a:pPr>
            <a:r>
              <a:rPr lang="en-US" sz="2000" dirty="0" smtClean="0"/>
              <a:t>Public Information</a:t>
            </a:r>
          </a:p>
          <a:p>
            <a:pPr marL="1147763" indent="-344488">
              <a:spcAft>
                <a:spcPts val="600"/>
              </a:spcAft>
              <a:buSzPct val="50000"/>
              <a:buFont typeface="Wingdings" pitchFamily="2" charset="2"/>
              <a:buChar char="q"/>
            </a:pPr>
            <a:r>
              <a:rPr lang="en-US" sz="2000" dirty="0" smtClean="0"/>
              <a:t>Off campus sites/centers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ChangeArrowheads="1"/>
          </p:cNvSpPr>
          <p:nvPr>
            <p:ph type="title"/>
          </p:nvPr>
        </p:nvSpPr>
        <p:spPr>
          <a:xfrm>
            <a:off x="467139" y="1047311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 summary, the college should:</a:t>
            </a:r>
          </a:p>
        </p:txBody>
      </p:sp>
      <p:sp>
        <p:nvSpPr>
          <p:cNvPr id="55300" name="Rectangle 3"/>
          <p:cNvSpPr>
            <a:spLocks noGrp="1" noChangeArrowheads="1"/>
          </p:cNvSpPr>
          <p:nvPr>
            <p:ph idx="1"/>
          </p:nvPr>
        </p:nvSpPr>
        <p:spPr>
          <a:xfrm>
            <a:off x="437321" y="1699591"/>
            <a:ext cx="8229600" cy="3814801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SzPct val="150000"/>
              <a:buNone/>
            </a:pPr>
            <a:endParaRPr lang="en-US" sz="800" dirty="0" smtClean="0">
              <a:effectLst/>
            </a:endParaRPr>
          </a:p>
          <a:p>
            <a:pPr marL="457200" indent="-457200" eaLnBrk="1" hangingPunct="1">
              <a:lnSpc>
                <a:spcPct val="90000"/>
              </a:lnSpc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Gather data routinely and systematically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Analyze and reflect upon it 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Publish it and share it widely within the college (research reports, fact books)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24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Use it to plan and implement program improvements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Use it to plan and implement institutional improvements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A4F8C01-3984-4D0A-89A7-05EE4FC64688}" type="slidenum">
              <a:rPr lang="en-US"/>
              <a:pPr>
                <a:defRPr/>
              </a:pPr>
              <a:t>52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1905000"/>
            <a:ext cx="7924800" cy="1812925"/>
          </a:xfrm>
        </p:spPr>
        <p:txBody>
          <a:bodyPr/>
          <a:lstStyle/>
          <a:p>
            <a:pPr eaLnBrk="1" hangingPunct="1"/>
            <a:r>
              <a:rPr lang="en-US" sz="4400" b="0" dirty="0" smtClean="0">
                <a:effectLst/>
              </a:rPr>
              <a:t>Exercise 1:</a:t>
            </a:r>
            <a:br>
              <a:rPr lang="en-US" sz="4400" b="0" dirty="0" smtClean="0">
                <a:effectLst/>
              </a:rPr>
            </a:br>
            <a:r>
              <a:rPr lang="en-US" sz="4400" b="0" dirty="0" smtClean="0">
                <a:effectLst/>
              </a:rPr>
              <a:t>Finding Evidence </a:t>
            </a: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CDFFDA4-BF92-4463-8D56-3ABD112489BE}" type="slidenum">
              <a:rPr lang="en-US"/>
              <a:pPr>
                <a:defRPr/>
              </a:pPr>
              <a:t>53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7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490870"/>
            <a:ext cx="7848600" cy="3071191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effectLst/>
              </a:rPr>
              <a:t>Organizing</a:t>
            </a:r>
            <a:r>
              <a:rPr lang="en-US" b="0" dirty="0" smtClean="0">
                <a:effectLst/>
              </a:rPr>
              <a:t> </a:t>
            </a:r>
            <a:r>
              <a:rPr lang="en-US" sz="6000" b="0" dirty="0" smtClean="0">
                <a:effectLst/>
              </a:rPr>
              <a:t>the College Community for </a:t>
            </a:r>
            <a:br>
              <a:rPr lang="en-US" sz="6000" b="0" dirty="0" smtClean="0">
                <a:effectLst/>
              </a:rPr>
            </a:br>
            <a:r>
              <a:rPr lang="en-US" sz="6000" b="0" dirty="0" smtClean="0">
                <a:effectLst/>
              </a:rPr>
              <a:t>Self Evaluation</a:t>
            </a: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7B8844-92C4-4CD1-9298-99F92D13988E}" type="slidenum">
              <a:rPr lang="en-US"/>
              <a:pPr>
                <a:defRPr/>
              </a:pPr>
              <a:t>54</a:t>
            </a:fld>
            <a:endParaRPr lang="en-US"/>
          </a:p>
        </p:txBody>
      </p:sp>
    </p:spTree>
  </p:cSld>
  <p:clrMapOvr>
    <a:masterClrMapping/>
  </p:clrMapOvr>
  <p:transition>
    <p:cover dir="lu"/>
  </p:transition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8" name="Rectangle 4"/>
          <p:cNvSpPr>
            <a:spLocks noGrp="1" noChangeArrowheads="1"/>
          </p:cNvSpPr>
          <p:nvPr>
            <p:ph type="title"/>
          </p:nvPr>
        </p:nvSpPr>
        <p:spPr>
          <a:xfrm>
            <a:off x="407505" y="934278"/>
            <a:ext cx="8229600" cy="1083374"/>
          </a:xfrm>
        </p:spPr>
        <p:txBody>
          <a:bodyPr/>
          <a:lstStyle/>
          <a:p>
            <a:pPr eaLnBrk="1" hangingPunct="1">
              <a:defRPr/>
            </a:pPr>
            <a:r>
              <a:rPr lang="en-US" sz="3400" dirty="0" smtClean="0"/>
              <a:t>In Order to Achieve an </a:t>
            </a:r>
            <a:r>
              <a:rPr lang="en-US" sz="3400" dirty="0" smtClean="0">
                <a:solidFill>
                  <a:srgbClr val="C00000"/>
                </a:solidFill>
              </a:rPr>
              <a:t>Accurate</a:t>
            </a:r>
            <a:r>
              <a:rPr lang="en-US" sz="3400" dirty="0" smtClean="0"/>
              <a:t> Self Evaluation Report, Institutions Should Seek</a:t>
            </a:r>
          </a:p>
        </p:txBody>
      </p:sp>
      <p:sp>
        <p:nvSpPr>
          <p:cNvPr id="175109" name="Rectangle 5"/>
          <p:cNvSpPr>
            <a:spLocks noGrp="1" noChangeArrowheads="1"/>
          </p:cNvSpPr>
          <p:nvPr>
            <p:ph sz="half" idx="1"/>
          </p:nvPr>
        </p:nvSpPr>
        <p:spPr>
          <a:xfrm>
            <a:off x="4599113" y="2224753"/>
            <a:ext cx="3810000" cy="3706956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Participation from: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CEO/College President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Faculty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Administrators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Support Staff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IR and IT Staff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Students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District/System Personnel (if appropriate)</a:t>
            </a:r>
          </a:p>
        </p:txBody>
      </p:sp>
      <p:sp>
        <p:nvSpPr>
          <p:cNvPr id="175110" name="Rectangle 6"/>
          <p:cNvSpPr>
            <a:spLocks noGrp="1" noChangeArrowheads="1"/>
          </p:cNvSpPr>
          <p:nvPr>
            <p:ph sz="half" idx="2"/>
          </p:nvPr>
        </p:nvSpPr>
        <p:spPr>
          <a:xfrm>
            <a:off x="494251" y="2220689"/>
            <a:ext cx="3810000" cy="3615883"/>
          </a:xfrm>
        </p:spPr>
        <p:txBody>
          <a:bodyPr/>
          <a:lstStyle/>
          <a:p>
            <a:pPr eaLnBrk="1" hangingPunct="1">
              <a:spcAft>
                <a:spcPts val="600"/>
              </a:spcAft>
              <a:buFont typeface="Wingdings" pitchFamily="2" charset="2"/>
              <a:buNone/>
              <a:defRPr/>
            </a:pPr>
            <a:r>
              <a:rPr lang="en-US" sz="2400" dirty="0" smtClean="0"/>
              <a:t>Leadership from: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CEO/College President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Faculty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Administrators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Support Staff</a:t>
            </a:r>
          </a:p>
          <a:p>
            <a:pPr marL="685800" indent="-288925" eaLnBrk="1" hangingPunct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en-US" sz="2000" dirty="0" smtClean="0"/>
              <a:t>Governing Board</a:t>
            </a:r>
          </a:p>
        </p:txBody>
      </p:sp>
      <p:sp>
        <p:nvSpPr>
          <p:cNvPr id="5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DA40866-0783-4799-8BCC-C04EC202F6A6}" type="slidenum">
              <a:rPr lang="en-US"/>
              <a:pPr>
                <a:defRPr/>
              </a:pPr>
              <a:t>55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81540"/>
            <a:ext cx="8305800" cy="1397766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/>
              <a:t>The College Should Establish Structures and Processes for the Self Evaluation </a:t>
            </a:r>
            <a:br>
              <a:rPr lang="en-US" sz="3600" dirty="0" smtClean="0"/>
            </a:br>
            <a:r>
              <a:rPr lang="en-US" sz="3600" dirty="0" smtClean="0"/>
              <a:t>that Ensure: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idx="1"/>
          </p:nvPr>
        </p:nvSpPr>
        <p:spPr>
          <a:xfrm>
            <a:off x="467139" y="2683565"/>
            <a:ext cx="8229600" cy="3740426"/>
          </a:xfrm>
        </p:spPr>
        <p:txBody>
          <a:bodyPr/>
          <a:lstStyle/>
          <a:p>
            <a:pPr marL="625475" indent="-277813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college evaluates itself against each Standard and Eligibility Requirement</a:t>
            </a:r>
          </a:p>
          <a:p>
            <a:pPr marL="625475" indent="-277813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college’s evaluation is holistic, integrated,</a:t>
            </a:r>
            <a:r>
              <a:rPr lang="en-US" sz="2400" dirty="0" smtClean="0">
                <a:solidFill>
                  <a:srgbClr val="FF66CC"/>
                </a:solidFill>
              </a:rPr>
              <a:t> </a:t>
            </a:r>
            <a:r>
              <a:rPr lang="en-US" sz="2400" dirty="0" smtClean="0"/>
              <a:t>and honest</a:t>
            </a:r>
          </a:p>
          <a:p>
            <a:pPr marL="625475" indent="-277813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Self Evaluation Report uses and is integrated with ongoing research, evaluation, and planning</a:t>
            </a:r>
          </a:p>
          <a:p>
            <a:pPr marL="625475" indent="-277813" eaLnBrk="1" hangingPunct="1">
              <a:lnSpc>
                <a:spcPct val="8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Self Evaluation Report leads to institution-wide reflection about quality and student learning</a:t>
            </a:r>
          </a:p>
          <a:p>
            <a:pPr marL="457200" indent="-457200" algn="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000" dirty="0" smtClean="0"/>
              <a:t>							         </a:t>
            </a:r>
            <a:r>
              <a:rPr lang="en-US" sz="2000" i="1" dirty="0" smtClean="0"/>
              <a:t>Continued</a:t>
            </a:r>
            <a:endParaRPr lang="en-US" sz="2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28A9514-A691-431F-BF3A-F5D40A361B51}" type="slidenum">
              <a:rPr lang="en-US"/>
              <a:pPr>
                <a:defRPr/>
              </a:pPr>
              <a:t>56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5" name="Rectangle 3"/>
          <p:cNvSpPr>
            <a:spLocks noGrp="1" noChangeArrowheads="1"/>
          </p:cNvSpPr>
          <p:nvPr>
            <p:ph idx="1"/>
          </p:nvPr>
        </p:nvSpPr>
        <p:spPr>
          <a:xfrm>
            <a:off x="447869" y="2316426"/>
            <a:ext cx="8229600" cy="370182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Report summarizes and references evidence to support its analyses, and makes the evidence available to the evaluation team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Report has coherence and a single voice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The Report is a meaningful document for the college, the team, and the Commission</a:t>
            </a:r>
          </a:p>
          <a:p>
            <a:pPr marL="457200" indent="-457200">
              <a:lnSpc>
                <a:spcPct val="90000"/>
              </a:lnSpc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/>
              <a:t>The </a:t>
            </a:r>
            <a:r>
              <a:rPr lang="en-US" sz="2400" dirty="0" smtClean="0"/>
              <a:t>Report </a:t>
            </a:r>
            <a:r>
              <a:rPr lang="en-US" sz="2400" dirty="0"/>
              <a:t>leads to institution-wide reflection about quality and student learning</a:t>
            </a: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Char char="Ø"/>
              <a:defRPr/>
            </a:pPr>
            <a:endParaRPr lang="en-US" sz="2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9D9E0D-5609-47F5-B554-B550D262BD33}" type="slidenum">
              <a:rPr lang="en-US"/>
              <a:pPr>
                <a:defRPr/>
              </a:pPr>
              <a:t>57</a:t>
            </a:fld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97592"/>
            <a:ext cx="8305800" cy="934423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3600" dirty="0" smtClean="0"/>
              <a:t>Structures and Processes for the </a:t>
            </a:r>
            <a:br>
              <a:rPr lang="en-US" sz="3600" dirty="0" smtClean="0"/>
            </a:br>
            <a:r>
              <a:rPr lang="en-US" sz="3600" dirty="0" smtClean="0"/>
              <a:t>Self Evaluation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3" name="Rectangle 9"/>
          <p:cNvSpPr>
            <a:spLocks noGrp="1" noChangeArrowheads="1"/>
          </p:cNvSpPr>
          <p:nvPr>
            <p:ph type="title"/>
          </p:nvPr>
        </p:nvSpPr>
        <p:spPr>
          <a:xfrm>
            <a:off x="457200" y="1905000"/>
            <a:ext cx="8229600" cy="2514600"/>
          </a:xfrm>
        </p:spPr>
        <p:txBody>
          <a:bodyPr/>
          <a:lstStyle/>
          <a:p>
            <a:pPr eaLnBrk="1" hangingPunct="1"/>
            <a:r>
              <a:rPr lang="en-US" sz="5400" b="0" dirty="0" smtClean="0">
                <a:effectLst/>
              </a:rPr>
              <a:t>Resources for Doing a </a:t>
            </a:r>
            <a:br>
              <a:rPr lang="en-US" sz="5400" b="0" dirty="0" smtClean="0">
                <a:effectLst/>
              </a:rPr>
            </a:br>
            <a:r>
              <a:rPr lang="en-US" sz="5400" b="0" dirty="0" smtClean="0">
                <a:effectLst/>
              </a:rPr>
              <a:t>Self Evaluation</a:t>
            </a:r>
          </a:p>
        </p:txBody>
      </p:sp>
      <p:sp>
        <p:nvSpPr>
          <p:cNvPr id="3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4CD77-A591-48BA-A92C-505BA9846959}" type="slidenum">
              <a:rPr lang="en-US"/>
              <a:pPr>
                <a:defRPr/>
              </a:pPr>
              <a:t>58</a:t>
            </a:fld>
            <a:endParaRPr lang="en-US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97565" y="988441"/>
            <a:ext cx="8229600" cy="56653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Institutional Reports</a:t>
            </a:r>
          </a:p>
        </p:txBody>
      </p:sp>
      <p:sp>
        <p:nvSpPr>
          <p:cNvPr id="153603" name="Rectangle 3"/>
          <p:cNvSpPr>
            <a:spLocks noGrp="1" noChangeArrowheads="1"/>
          </p:cNvSpPr>
          <p:nvPr>
            <p:ph idx="1"/>
          </p:nvPr>
        </p:nvSpPr>
        <p:spPr>
          <a:xfrm>
            <a:off x="434679" y="1680530"/>
            <a:ext cx="8289235" cy="4731026"/>
          </a:xfrm>
        </p:spPr>
        <p:txBody>
          <a:bodyPr/>
          <a:lstStyle/>
          <a:p>
            <a:pPr marL="11430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dirty="0" smtClean="0"/>
              <a:t>Previous accreditation reports:</a:t>
            </a:r>
          </a:p>
          <a:p>
            <a:pPr marL="855663" lvl="1" indent="-398463" eaLnBrk="1" hangingPunct="1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Self Study, Midterm, Annual, Annual Fiscal, Progress/Follow-Up, and Substantive Change Reports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Team Report(s)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Commission Action Letters</a:t>
            </a:r>
          </a:p>
          <a:p>
            <a:pPr marL="457200" lvl="1" indent="0" eaLnBrk="1" hangingPunct="1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None/>
              <a:defRPr/>
            </a:pPr>
            <a:endParaRPr lang="en-US" sz="2000" dirty="0" smtClean="0"/>
          </a:p>
          <a:p>
            <a:pPr marL="114300" indent="0" eaLnBrk="1" hangingPunct="1">
              <a:lnSpc>
                <a:spcPct val="80000"/>
              </a:lnSpc>
              <a:spcAft>
                <a:spcPts val="600"/>
              </a:spcAft>
              <a:buNone/>
              <a:defRPr/>
            </a:pPr>
            <a:r>
              <a:rPr lang="en-US" sz="2400" dirty="0" smtClean="0"/>
              <a:t>Integrated institutional plans and data: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Education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Facilities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Financial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60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Technology</a:t>
            </a:r>
          </a:p>
          <a:p>
            <a:pPr marL="855663" lvl="1" indent="-398463" eaLnBrk="1" hangingPunct="1">
              <a:lnSpc>
                <a:spcPct val="80000"/>
              </a:lnSpc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§"/>
              <a:defRPr/>
            </a:pPr>
            <a:r>
              <a:rPr lang="en-US" sz="2000" dirty="0" smtClean="0"/>
              <a:t>Human Resources</a:t>
            </a:r>
          </a:p>
          <a:p>
            <a:pPr marL="855663" lvl="1" indent="-398463" algn="r" eaLnBrk="1" hangingPunct="1">
              <a:lnSpc>
                <a:spcPct val="80000"/>
              </a:lnSpc>
              <a:spcBef>
                <a:spcPts val="0"/>
              </a:spcBef>
              <a:buClr>
                <a:schemeClr val="hlink"/>
              </a:buClr>
              <a:buFont typeface="Wingdings" pitchFamily="2" charset="2"/>
              <a:buNone/>
              <a:defRPr/>
            </a:pPr>
            <a:r>
              <a:rPr lang="en-US" sz="2000" i="1" dirty="0" smtClean="0"/>
              <a:t>                                                                          	</a:t>
            </a:r>
            <a:r>
              <a:rPr lang="en-US" sz="1600" dirty="0" smtClean="0"/>
              <a:t>	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D59ACAC-0ECE-45D5-B29E-704AD2CD8981}" type="slidenum">
              <a:rPr lang="en-US"/>
              <a:pPr>
                <a:defRPr/>
              </a:pPr>
              <a:t>59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17961"/>
            <a:ext cx="8229600" cy="1268039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ACCJC Encourages and Supports Institutional Development Through:</a:t>
            </a:r>
          </a:p>
        </p:txBody>
      </p:sp>
      <p:sp>
        <p:nvSpPr>
          <p:cNvPr id="15872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900" dirty="0" smtClean="0"/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 smtClean="0"/>
              <a:t>Establishing standards of quality based upon excellent practices in higher education  </a:t>
            </a:r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endParaRPr lang="en-US" sz="900" dirty="0" smtClean="0"/>
          </a:p>
          <a:p>
            <a:pPr marL="457200" indent="-4572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800" dirty="0" smtClean="0"/>
              <a:t>Evaluating institutions with these standards using a three-part process that entails</a:t>
            </a:r>
          </a:p>
          <a:p>
            <a:pPr marL="977900" lvl="1" indent="-342900" eaLnBrk="1" hangingPunct="1">
              <a:lnSpc>
                <a:spcPct val="90000"/>
              </a:lnSpc>
              <a:buSzPct val="90000"/>
              <a:defRPr/>
            </a:pPr>
            <a:r>
              <a:rPr lang="en-US" sz="2400" dirty="0" smtClean="0"/>
              <a:t>institutional self evaluation</a:t>
            </a:r>
          </a:p>
          <a:p>
            <a:pPr marL="977900" lvl="1" indent="-342900" eaLnBrk="1" hangingPunct="1">
              <a:lnSpc>
                <a:spcPct val="90000"/>
              </a:lnSpc>
              <a:buSzPct val="90000"/>
              <a:defRPr/>
            </a:pPr>
            <a:r>
              <a:rPr lang="en-US" sz="2400" dirty="0" smtClean="0"/>
              <a:t>peer review</a:t>
            </a:r>
          </a:p>
          <a:p>
            <a:pPr marL="977900" lvl="1" indent="-342900" eaLnBrk="1" hangingPunct="1">
              <a:lnSpc>
                <a:spcPct val="90000"/>
              </a:lnSpc>
              <a:buSzPct val="90000"/>
              <a:defRPr/>
            </a:pPr>
            <a:r>
              <a:rPr lang="en-US" sz="2400" dirty="0" smtClean="0"/>
              <a:t>Commission review</a:t>
            </a:r>
            <a:endParaRPr lang="en-US" sz="3200" dirty="0" smtClean="0"/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1800" dirty="0" smtClean="0"/>
              <a:t>			ACCJC Bylaws, </a:t>
            </a:r>
            <a:r>
              <a:rPr lang="en-US" sz="1800" i="1" dirty="0" smtClean="0"/>
              <a:t>Accreditation Reference Handbook</a:t>
            </a:r>
            <a:endParaRPr 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FA1F82-1A14-4281-A2B1-168F7E51F696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47261" y="1063487"/>
            <a:ext cx="8229600" cy="57647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Human Resources</a:t>
            </a:r>
          </a:p>
        </p:txBody>
      </p:sp>
      <p:sp>
        <p:nvSpPr>
          <p:cNvPr id="155651" name="Rectangle 3"/>
          <p:cNvSpPr>
            <a:spLocks noGrp="1" noChangeArrowheads="1"/>
          </p:cNvSpPr>
          <p:nvPr>
            <p:ph idx="1"/>
          </p:nvPr>
        </p:nvSpPr>
        <p:spPr>
          <a:xfrm>
            <a:off x="467139" y="1932679"/>
            <a:ext cx="8229600" cy="3794125"/>
          </a:xfrm>
        </p:spPr>
        <p:txBody>
          <a:bodyPr/>
          <a:lstStyle/>
          <a:p>
            <a:pPr marL="574675" indent="-57467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Accreditation Liaison Officer (ALO)</a:t>
            </a:r>
          </a:p>
          <a:p>
            <a:pPr marL="574675" indent="-57467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Editor(s)</a:t>
            </a:r>
          </a:p>
          <a:p>
            <a:pPr marL="574675" indent="-57467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Institutional Research Staff </a:t>
            </a:r>
          </a:p>
          <a:p>
            <a:pPr marL="574675" indent="-57467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College President</a:t>
            </a:r>
          </a:p>
          <a:p>
            <a:pPr marL="574675" indent="-57467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Technology Support Staff</a:t>
            </a:r>
          </a:p>
          <a:p>
            <a:pPr marL="574675" indent="-57467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800" dirty="0" smtClean="0"/>
              <a:t>District/System CEO and other Staff</a:t>
            </a:r>
          </a:p>
          <a:p>
            <a:pPr marL="574675" indent="-574675" eaLnBrk="1" hangingPunct="1">
              <a:buSzPct val="150000"/>
              <a:buFont typeface="Wingdings" pitchFamily="2" charset="2"/>
              <a:buNone/>
              <a:defRPr/>
            </a:pPr>
            <a:endParaRPr lang="en-US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C90295B-C45D-49E9-93AC-1E6561C7B00B}" type="slidenum">
              <a:rPr lang="en-US"/>
              <a:pPr>
                <a:defRPr/>
              </a:pPr>
              <a:t>60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77687" y="953674"/>
            <a:ext cx="8229600" cy="65646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Technology Resources</a:t>
            </a:r>
          </a:p>
        </p:txBody>
      </p:sp>
      <p:sp>
        <p:nvSpPr>
          <p:cNvPr id="156675" name="Rectangle 3"/>
          <p:cNvSpPr>
            <a:spLocks noGrp="1" noChangeArrowheads="1"/>
          </p:cNvSpPr>
          <p:nvPr>
            <p:ph idx="1"/>
          </p:nvPr>
        </p:nvSpPr>
        <p:spPr>
          <a:xfrm>
            <a:off x="464705" y="1726096"/>
            <a:ext cx="8229600" cy="4376530"/>
          </a:xfrm>
        </p:spPr>
        <p:txBody>
          <a:bodyPr/>
          <a:lstStyle/>
          <a:p>
            <a:pPr marL="457200" indent="-457200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Internet/intranet for:</a:t>
            </a:r>
          </a:p>
          <a:p>
            <a:pPr marL="457200" indent="-2889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Communication about the self evaluation process </a:t>
            </a:r>
          </a:p>
          <a:p>
            <a:pPr marL="457200" indent="-2889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Sharing results of assessment </a:t>
            </a:r>
          </a:p>
          <a:p>
            <a:pPr marL="457200" indent="-2889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Publishing draft analyses/reports for comment </a:t>
            </a:r>
          </a:p>
          <a:p>
            <a:pPr marL="457200" indent="-2889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Providing access to data (internal and external)</a:t>
            </a:r>
          </a:p>
          <a:p>
            <a:pPr marL="457200" indent="-288925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/>
              <a:t>Presenting data, analyses and plans to the college or to the team</a:t>
            </a:r>
          </a:p>
          <a:p>
            <a:pPr marL="0" indent="0" algn="ctr" eaLnBrk="1" hangingPunct="1">
              <a:buSzTx/>
              <a:buFont typeface="Wingdings" pitchFamily="2" charset="2"/>
              <a:buNone/>
              <a:defRPr/>
            </a:pPr>
            <a:r>
              <a:rPr lang="en-US" sz="2400" b="1" dirty="0" smtClean="0"/>
              <a:t>Technology resources for the visiting team to use in its work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B694FDF-5844-4BF6-B9E5-2773E0C17ACD}" type="slidenum">
              <a:rPr lang="en-US"/>
              <a:pPr>
                <a:defRPr/>
              </a:pPr>
              <a:t>61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3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772400" cy="2971800"/>
          </a:xfrm>
        </p:spPr>
        <p:txBody>
          <a:bodyPr/>
          <a:lstStyle/>
          <a:p>
            <a:pPr eaLnBrk="1" hangingPunct="1"/>
            <a:r>
              <a:rPr lang="en-US" sz="6000" b="0" dirty="0" smtClean="0">
                <a:effectLst/>
              </a:rPr>
              <a:t>Commission Policies and Special Concerns</a:t>
            </a: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917B413-73BC-4C3C-AD52-92F7F45FB60F}" type="slidenum">
              <a:rPr lang="en-US"/>
              <a:pPr>
                <a:defRPr/>
              </a:pPr>
              <a:t>62</a:t>
            </a:fld>
            <a:endParaRPr lang="en-US"/>
          </a:p>
        </p:txBody>
      </p:sp>
    </p:spTree>
  </p:cSld>
  <p:clrMapOvr>
    <a:masterClrMapping/>
  </p:clrMapOvr>
  <p:transition>
    <p:cover dir="ru"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022984"/>
            <a:ext cx="8839200" cy="896015"/>
          </a:xfrm>
        </p:spPr>
        <p:txBody>
          <a:bodyPr/>
          <a:lstStyle/>
          <a:p>
            <a:pPr>
              <a:lnSpc>
                <a:spcPts val="3300"/>
              </a:lnSpc>
            </a:pPr>
            <a:r>
              <a:rPr lang="en-US" sz="3500" dirty="0" smtClean="0"/>
              <a:t>Policies Which Must Be Addressed in a Separate Section of the Self Evaluation Report</a:t>
            </a:r>
            <a:endParaRPr lang="en-US" sz="3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6530" y="2225975"/>
            <a:ext cx="8229600" cy="3624326"/>
          </a:xfrm>
        </p:spPr>
        <p:txBody>
          <a:bodyPr/>
          <a:lstStyle/>
          <a:p>
            <a:pPr marL="517525" indent="-403225">
              <a:spcAft>
                <a:spcPts val="1200"/>
              </a:spcAft>
            </a:pPr>
            <a:r>
              <a:rPr lang="en-US" sz="2000" dirty="0" smtClean="0"/>
              <a:t>Distance Education and Correspondence Education</a:t>
            </a:r>
          </a:p>
          <a:p>
            <a:pPr marL="517525" indent="-403225">
              <a:spcAft>
                <a:spcPts val="1200"/>
              </a:spcAft>
            </a:pPr>
            <a:r>
              <a:rPr lang="en-US" sz="2000" dirty="0" smtClean="0"/>
              <a:t>Institutional Compliance with Title IV</a:t>
            </a:r>
          </a:p>
          <a:p>
            <a:pPr marL="517525" indent="-403225">
              <a:spcAft>
                <a:spcPts val="1200"/>
              </a:spcAft>
            </a:pPr>
            <a:r>
              <a:rPr lang="en-US" sz="2000" dirty="0" smtClean="0"/>
              <a:t>Institutional Advertising, Student Recruitment, and Representation of Accredited Status</a:t>
            </a:r>
          </a:p>
          <a:p>
            <a:pPr marL="517525" indent="-403225">
              <a:spcAft>
                <a:spcPts val="1200"/>
              </a:spcAft>
            </a:pPr>
            <a:r>
              <a:rPr lang="en-US" sz="2000" dirty="0" smtClean="0"/>
              <a:t>Institutional Degrees and Credits</a:t>
            </a:r>
          </a:p>
          <a:p>
            <a:pPr marL="517525" indent="-403225">
              <a:spcAft>
                <a:spcPts val="1200"/>
              </a:spcAft>
            </a:pPr>
            <a:r>
              <a:rPr lang="en-US" sz="2000" dirty="0" smtClean="0"/>
              <a:t>Integrity and Ethics</a:t>
            </a:r>
          </a:p>
          <a:p>
            <a:pPr marL="517525" indent="-403225"/>
            <a:r>
              <a:rPr lang="en-US" sz="2000" dirty="0" smtClean="0"/>
              <a:t>Contractual Relationships with Non-Regionally Accredited Organizations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63</a:t>
            </a:fld>
            <a:endParaRPr lang="en-US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9" name="Rectangle 7"/>
          <p:cNvSpPr>
            <a:spLocks noGrp="1" noChangeArrowheads="1"/>
          </p:cNvSpPr>
          <p:nvPr>
            <p:ph type="title"/>
          </p:nvPr>
        </p:nvSpPr>
        <p:spPr>
          <a:xfrm>
            <a:off x="437321" y="940997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Commission Policies on:</a:t>
            </a:r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453277" y="1847664"/>
            <a:ext cx="8203096" cy="4661451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effectLst/>
              </a:rPr>
              <a:t>Award of Credit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effectLst/>
              </a:rPr>
              <a:t>Substantive Change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effectLst/>
              </a:rPr>
              <a:t>Public Disclosure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effectLst/>
              </a:rPr>
              <a:t>Student and Public Complaints Against Institutions</a:t>
            </a:r>
          </a:p>
          <a:p>
            <a:pPr marL="457200" indent="-45720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200" dirty="0"/>
              <a:t>Evaluation of Institutions in Multi-College/Multi-Unit Districts or Systems</a:t>
            </a:r>
          </a:p>
          <a:p>
            <a:pPr lvl="4" indent="-1997075">
              <a:lnSpc>
                <a:spcPct val="90000"/>
              </a:lnSpc>
              <a:spcBef>
                <a:spcPts val="0"/>
              </a:spcBef>
              <a:buNone/>
            </a:pPr>
            <a:r>
              <a:rPr lang="en-US" sz="1800" dirty="0" smtClean="0">
                <a:latin typeface="Calibri" pitchFamily="34" charset="0"/>
              </a:rPr>
              <a:t>See </a:t>
            </a:r>
            <a:r>
              <a:rPr lang="en-US" sz="1800" i="1" dirty="0">
                <a:latin typeface="Calibri" pitchFamily="34" charset="0"/>
              </a:rPr>
              <a:t>Accreditation Reference Handbook</a:t>
            </a:r>
          </a:p>
          <a:p>
            <a:pPr lvl="4" indent="-1600200" algn="r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1800" i="1" dirty="0" smtClean="0">
              <a:effectLst/>
            </a:endParaRPr>
          </a:p>
          <a:p>
            <a:pPr lvl="4" indent="-1600200" algn="r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1800" i="1" dirty="0"/>
          </a:p>
          <a:p>
            <a:pPr lvl="4" indent="-1600200" algn="r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endParaRPr lang="en-US" sz="1800" i="1" dirty="0" smtClean="0">
              <a:effectLst/>
            </a:endParaRPr>
          </a:p>
          <a:p>
            <a:pPr lvl="4" indent="-1600200" algn="r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None/>
            </a:pPr>
            <a:r>
              <a:rPr lang="en-US" sz="1800" i="1" dirty="0" smtClean="0">
                <a:effectLst/>
                <a:latin typeface="Calibri" pitchFamily="34" charset="0"/>
              </a:rPr>
              <a:t>Continued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64DD3D9-4D52-4C4E-9DEA-D2CF2F9B43A2}" type="slidenum">
              <a:rPr lang="en-US"/>
              <a:pPr>
                <a:defRPr/>
              </a:pPr>
              <a:t>64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4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4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4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4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4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4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4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Content Placeholder 2"/>
          <p:cNvSpPr>
            <a:spLocks noGrp="1"/>
          </p:cNvSpPr>
          <p:nvPr>
            <p:ph idx="1"/>
          </p:nvPr>
        </p:nvSpPr>
        <p:spPr>
          <a:xfrm>
            <a:off x="320419" y="1992558"/>
            <a:ext cx="8458200" cy="4459357"/>
          </a:xfrm>
        </p:spPr>
        <p:txBody>
          <a:bodyPr/>
          <a:lstStyle/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>
                <a:effectLst/>
              </a:rPr>
              <a:t>Institutions with Related Entities</a:t>
            </a:r>
          </a:p>
          <a:p>
            <a:pPr marL="457200" indent="-457200" eaLnBrk="1" hangingPunct="1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400" dirty="0" smtClean="0">
                <a:effectLst/>
              </a:rPr>
              <a:t>Principles of Good Practice in Overseas International Education Programs for Non-U.S. Nationals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sz="2400" dirty="0"/>
              <a:t>Refund of Student Charges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sz="2400" dirty="0"/>
              <a:t>Rights and Responsibilities of ACCJC and Member Institutions in the Accrediting Process</a:t>
            </a:r>
          </a:p>
          <a:p>
            <a:pPr marL="457200" indent="-457200">
              <a:lnSpc>
                <a:spcPct val="90000"/>
              </a:lnSpc>
              <a:spcBef>
                <a:spcPts val="600"/>
              </a:spcBef>
              <a:spcAft>
                <a:spcPts val="1800"/>
              </a:spcAft>
              <a:defRPr/>
            </a:pPr>
            <a:r>
              <a:rPr lang="en-US" sz="2400" dirty="0"/>
              <a:t>Transfer of Credit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200"/>
              </a:spcAft>
            </a:pPr>
            <a:endParaRPr lang="en-US" dirty="0" smtClean="0">
              <a:effectLst/>
            </a:endParaRPr>
          </a:p>
          <a:p>
            <a:pPr marL="457200" indent="-457200" algn="r" eaLnBrk="1" hangingPunct="1">
              <a:lnSpc>
                <a:spcPct val="90000"/>
              </a:lnSpc>
              <a:buNone/>
            </a:pPr>
            <a:endParaRPr lang="en-US" sz="1800" i="1" dirty="0" smtClean="0">
              <a:solidFill>
                <a:srgbClr val="FFFFFF"/>
              </a:solidFill>
              <a:effectLst/>
            </a:endParaRPr>
          </a:p>
          <a:p>
            <a:pPr marL="457200" indent="-457200" algn="r" eaLnBrk="1" hangingPunct="1">
              <a:lnSpc>
                <a:spcPct val="90000"/>
              </a:lnSpc>
              <a:buNone/>
            </a:pPr>
            <a:r>
              <a:rPr lang="en-US" sz="1800" i="1" dirty="0" smtClean="0">
                <a:solidFill>
                  <a:srgbClr val="FFFFFF"/>
                </a:solidFill>
                <a:effectLst/>
              </a:rPr>
              <a:t>Continued</a:t>
            </a:r>
            <a:endParaRPr lang="en-US" dirty="0" smtClean="0">
              <a:effectLst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8DD44C9-486E-4967-A72A-7090B7C052FC}" type="slidenum">
              <a:rPr lang="en-US"/>
              <a:pPr>
                <a:defRPr/>
              </a:pPr>
              <a:t>65</a:t>
            </a:fld>
            <a:endParaRPr 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title"/>
          </p:nvPr>
        </p:nvSpPr>
        <p:spPr>
          <a:xfrm>
            <a:off x="446652" y="987650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Other Commission Policies on: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>
          <a:xfrm>
            <a:off x="198783" y="1033174"/>
            <a:ext cx="8696740" cy="637097"/>
          </a:xfrm>
        </p:spPr>
        <p:txBody>
          <a:bodyPr/>
          <a:lstStyle/>
          <a:p>
            <a:pPr eaLnBrk="1" hangingPunct="1">
              <a:defRPr/>
            </a:pPr>
            <a:r>
              <a:rPr lang="en-US" sz="3800" dirty="0" smtClean="0"/>
              <a:t>Colleges in Multi-College Districts/Systems</a:t>
            </a:r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xfrm>
            <a:off x="427382" y="1822173"/>
            <a:ext cx="8229600" cy="4429540"/>
          </a:xfrm>
        </p:spPr>
        <p:txBody>
          <a:bodyPr/>
          <a:lstStyle/>
          <a:p>
            <a:pPr marL="457200" indent="-457200" eaLnBrk="1" hangingPunct="1">
              <a:spcAft>
                <a:spcPts val="1800"/>
              </a:spcAft>
              <a:defRPr/>
            </a:pPr>
            <a:r>
              <a:rPr lang="en-US" sz="2400" dirty="0" smtClean="0"/>
              <a:t>District/System CEO </a:t>
            </a:r>
            <a:r>
              <a:rPr lang="en-US" sz="2000" dirty="0" smtClean="0"/>
              <a:t>(provides leadership and assures support for effective operation of the colleges)</a:t>
            </a:r>
          </a:p>
          <a:p>
            <a:pPr marL="457200" indent="-457200" eaLnBrk="1" hangingPunct="1">
              <a:spcAft>
                <a:spcPts val="1800"/>
              </a:spcAft>
              <a:defRPr/>
            </a:pPr>
            <a:r>
              <a:rPr lang="en-US" sz="2400" dirty="0" smtClean="0"/>
              <a:t>Delineation of responsibilities and functions </a:t>
            </a:r>
            <a:r>
              <a:rPr lang="en-US" sz="2000" dirty="0" smtClean="0"/>
              <a:t>(between colleges and district/system office)</a:t>
            </a:r>
          </a:p>
          <a:p>
            <a:pPr marL="457200" indent="-457200" eaLnBrk="1" hangingPunct="1">
              <a:spcAft>
                <a:spcPts val="1800"/>
              </a:spcAft>
              <a:defRPr/>
            </a:pPr>
            <a:r>
              <a:rPr lang="en-US" sz="2400" dirty="0" smtClean="0"/>
              <a:t>Full responsibility and authority given to college presidents/CEOs</a:t>
            </a:r>
          </a:p>
          <a:p>
            <a:pPr marL="457200" indent="-457200" eaLnBrk="1" hangingPunct="1">
              <a:spcAft>
                <a:spcPts val="600"/>
              </a:spcAft>
              <a:defRPr/>
            </a:pPr>
            <a:r>
              <a:rPr lang="en-US" sz="2400" dirty="0" smtClean="0"/>
              <a:t>Evaluation of effectiveness of the relationship between the colleges and the district/system</a:t>
            </a:r>
          </a:p>
          <a:p>
            <a:pPr marL="457200" indent="-457200" algn="ctr" eaLnBrk="1" hangingPunct="1">
              <a:buFont typeface="Wingdings" pitchFamily="2" charset="2"/>
              <a:buNone/>
              <a:defRPr/>
            </a:pPr>
            <a:r>
              <a:rPr lang="en-US" sz="1800" i="1" dirty="0" smtClean="0"/>
              <a:t>						Standard IV.B.3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F8E9534-03F3-4890-A356-9886A770CEE7}" type="slidenum">
              <a:rPr lang="en-US"/>
              <a:pPr>
                <a:defRPr/>
              </a:pPr>
              <a:t>66</a:t>
            </a:fld>
            <a:endParaRPr lang="en-US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7261" y="977737"/>
            <a:ext cx="8229600" cy="652486"/>
          </a:xfrm>
        </p:spPr>
        <p:txBody>
          <a:bodyPr/>
          <a:lstStyle/>
          <a:p>
            <a:r>
              <a:rPr lang="en-US" dirty="0" smtClean="0"/>
              <a:t>Special Concerns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139" y="1684200"/>
            <a:ext cx="8229600" cy="4269339"/>
          </a:xfrm>
        </p:spPr>
        <p:txBody>
          <a:bodyPr/>
          <a:lstStyle/>
          <a:p>
            <a:pPr marL="625475" indent="-511175">
              <a:spcAft>
                <a:spcPts val="0"/>
              </a:spcAft>
            </a:pPr>
            <a:r>
              <a:rPr lang="en-US" sz="2400" dirty="0" smtClean="0"/>
              <a:t>State Authorization</a:t>
            </a:r>
          </a:p>
          <a:p>
            <a:pPr marL="854075" indent="-739775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400" dirty="0"/>
              <a:t>	</a:t>
            </a:r>
            <a:r>
              <a:rPr lang="en-US" sz="2000" dirty="0" smtClean="0"/>
              <a:t>-Information regarding student complaints</a:t>
            </a:r>
          </a:p>
          <a:p>
            <a:pPr marL="625475" indent="-511175">
              <a:spcAft>
                <a:spcPts val="1800"/>
              </a:spcAft>
            </a:pPr>
            <a:r>
              <a:rPr lang="en-US" sz="2400" dirty="0" smtClean="0"/>
              <a:t>Credit Hour</a:t>
            </a:r>
          </a:p>
          <a:p>
            <a:pPr marL="625475" indent="-511175">
              <a:spcAft>
                <a:spcPts val="1800"/>
              </a:spcAft>
            </a:pPr>
            <a:r>
              <a:rPr lang="en-US" sz="2400" dirty="0" smtClean="0"/>
              <a:t>Two-Year Rule</a:t>
            </a:r>
          </a:p>
          <a:p>
            <a:pPr marL="625475" indent="-511175">
              <a:spcAft>
                <a:spcPts val="1800"/>
              </a:spcAft>
            </a:pPr>
            <a:r>
              <a:rPr lang="en-US" sz="2400" dirty="0" smtClean="0"/>
              <a:t>Incentive Compensation</a:t>
            </a:r>
          </a:p>
          <a:p>
            <a:pPr marL="625475" indent="-511175">
              <a:spcAft>
                <a:spcPts val="1800"/>
              </a:spcAft>
            </a:pPr>
            <a:r>
              <a:rPr lang="en-US" sz="2400" dirty="0" smtClean="0"/>
              <a:t>Gainful Employment</a:t>
            </a:r>
          </a:p>
          <a:p>
            <a:pPr marL="625475" indent="-511175">
              <a:spcAft>
                <a:spcPts val="1800"/>
              </a:spcAft>
            </a:pPr>
            <a:r>
              <a:rPr lang="en-US" sz="2400" dirty="0" smtClean="0"/>
              <a:t>Misrepresentation 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35440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3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524000"/>
            <a:ext cx="8229600" cy="3200400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0" dirty="0" smtClean="0"/>
              <a:t>Assuring Quality and Consistency of </a:t>
            </a:r>
            <a:br>
              <a:rPr lang="en-US" sz="5400" b="0" dirty="0" smtClean="0"/>
            </a:br>
            <a:r>
              <a:rPr lang="en-US" sz="5400" b="0" dirty="0" smtClean="0"/>
              <a:t>Distance Education and Correspondence Education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BAC63B-8BD5-4FF8-A3B3-6B0A647233A4}" type="slidenum">
              <a:rPr lang="en-US"/>
              <a:pPr>
                <a:defRPr/>
              </a:pPr>
              <a:t>68</a:t>
            </a:fld>
            <a:endParaRPr lang="en-US"/>
          </a:p>
        </p:txBody>
      </p:sp>
    </p:spTree>
  </p:cSld>
  <p:clrMapOvr>
    <a:masterClrMapping/>
  </p:clrMapOvr>
  <p:transition spd="med">
    <p:cover dir="ru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947919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Distance Education (DE)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407505" y="1709532"/>
            <a:ext cx="8382000" cy="4522304"/>
          </a:xfrm>
        </p:spPr>
        <p:txBody>
          <a:bodyPr/>
          <a:lstStyle/>
          <a:p>
            <a:pPr indent="-342900" eaLnBrk="1" hangingPunct="1">
              <a:lnSpc>
                <a:spcPct val="80000"/>
              </a:lnSpc>
              <a:spcAft>
                <a:spcPts val="1200"/>
              </a:spcAft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dirty="0" smtClean="0"/>
              <a:t>Definition:</a:t>
            </a:r>
            <a:endParaRPr lang="en-US" sz="2800" dirty="0"/>
          </a:p>
          <a:p>
            <a:pPr marL="457200" indent="-457200" eaLnBrk="1" hangingPunct="1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defRPr/>
            </a:pPr>
            <a:r>
              <a:rPr lang="en-US" sz="2400" dirty="0" smtClean="0"/>
              <a:t>Instruction delivered to students who are separated from the instructor with regular and substantive interaction between students and the instructor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defRPr/>
            </a:pPr>
            <a:r>
              <a:rPr lang="en-US" sz="2400" dirty="0" smtClean="0"/>
              <a:t>May be synchronous or asynchronous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2400"/>
              </a:spcAft>
              <a:buClr>
                <a:schemeClr val="tx1"/>
              </a:buClr>
              <a:defRPr/>
            </a:pPr>
            <a:r>
              <a:rPr lang="en-US" sz="2400" dirty="0" smtClean="0"/>
              <a:t>May use Internet, one-way or two-way transmissions through open or closed circuit, cable, satellite, wireless devices, etc</a:t>
            </a:r>
          </a:p>
          <a:p>
            <a:pPr marL="457200" indent="-457200" eaLnBrk="1" hangingPunct="1">
              <a:lnSpc>
                <a:spcPct val="80000"/>
              </a:lnSpc>
              <a:spcAft>
                <a:spcPts val="1800"/>
              </a:spcAft>
              <a:buClr>
                <a:schemeClr val="tx1"/>
              </a:buClr>
              <a:defRPr/>
            </a:pPr>
            <a:r>
              <a:rPr lang="en-US" sz="2400" dirty="0" smtClean="0"/>
              <a:t>May use audio conferencing or video, DVDs or CD-ROMs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3DDC46F-1EC2-407A-A255-59A2089020A7}" type="slidenum">
              <a:rPr lang="en-US"/>
              <a:pPr>
                <a:defRPr/>
              </a:pPr>
              <a:t>69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40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990600"/>
            <a:ext cx="8229600" cy="6096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dirty="0" smtClean="0"/>
              <a:t>Commission Actions on Institutions</a:t>
            </a:r>
          </a:p>
        </p:txBody>
      </p:sp>
      <p:sp>
        <p:nvSpPr>
          <p:cNvPr id="167942" name="Rectangle 6"/>
          <p:cNvSpPr>
            <a:spLocks noGrp="1" noChangeArrowheads="1"/>
          </p:cNvSpPr>
          <p:nvPr>
            <p:ph idx="1"/>
          </p:nvPr>
        </p:nvSpPr>
        <p:spPr>
          <a:xfrm>
            <a:off x="178904" y="1745974"/>
            <a:ext cx="8686800" cy="4343400"/>
          </a:xfrm>
        </p:spPr>
        <p:txBody>
          <a:bodyPr/>
          <a:lstStyle/>
          <a:p>
            <a:pPr marL="457200" indent="-457200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The Commission:</a:t>
            </a:r>
          </a:p>
          <a:p>
            <a:pPr marL="457200" indent="-338138" eaLnBrk="1" hangingPunct="1">
              <a:spcBef>
                <a:spcPts val="600"/>
              </a:spcBef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Determines the accredited status of a member institution</a:t>
            </a:r>
          </a:p>
          <a:p>
            <a:pPr marL="457200" indent="-338138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Communicates the accreditation decision to the institution</a:t>
            </a:r>
          </a:p>
          <a:p>
            <a:pPr marL="457200" indent="-338138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Communicates the accreditation decision to the public  (Public Disclosure Notice on ACCJC website for Probation and Show Cause)</a:t>
            </a:r>
          </a:p>
          <a:p>
            <a:pPr marL="457200" indent="-338138" eaLnBrk="1" hangingPunct="1">
              <a:spcAft>
                <a:spcPts val="1800"/>
              </a:spcAft>
              <a:buFont typeface="Arial" pitchFamily="34" charset="0"/>
              <a:buChar char="•"/>
              <a:defRPr/>
            </a:pPr>
            <a:r>
              <a:rPr lang="en-US" sz="2400" dirty="0" smtClean="0"/>
              <a:t>Requires the institution to make all reports available to students and the public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A4D0D5C-7A0D-4627-A7C4-0097EF5F5241}" type="slidenum">
              <a:rPr lang="en-US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ChangeArrowheads="1"/>
          </p:cNvSpPr>
          <p:nvPr>
            <p:ph type="title"/>
          </p:nvPr>
        </p:nvSpPr>
        <p:spPr>
          <a:xfrm>
            <a:off x="245165" y="983491"/>
            <a:ext cx="8382000" cy="666405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Correspondence Education (CE)</a:t>
            </a:r>
          </a:p>
        </p:txBody>
      </p:sp>
      <p:sp>
        <p:nvSpPr>
          <p:cNvPr id="222211" name="Rectangle 3"/>
          <p:cNvSpPr>
            <a:spLocks noGrp="1" noChangeArrowheads="1"/>
          </p:cNvSpPr>
          <p:nvPr>
            <p:ph idx="1"/>
          </p:nvPr>
        </p:nvSpPr>
        <p:spPr>
          <a:xfrm>
            <a:off x="265043" y="1808922"/>
            <a:ext cx="8610600" cy="4724400"/>
          </a:xfrm>
        </p:spPr>
        <p:txBody>
          <a:bodyPr/>
          <a:lstStyle/>
          <a:p>
            <a:pPr eaLnBrk="1" hangingPunct="1">
              <a:buClr>
                <a:schemeClr val="tx1"/>
              </a:buClr>
              <a:buFont typeface="Wingdings" pitchFamily="2" charset="2"/>
              <a:buNone/>
              <a:defRPr/>
            </a:pPr>
            <a:r>
              <a:rPr lang="en-US" sz="2800" dirty="0" smtClean="0"/>
              <a:t>Definition:</a:t>
            </a:r>
          </a:p>
          <a:p>
            <a:pPr marL="457200" indent="-342900" eaLnBrk="1" hangingPunct="1">
              <a:spcAft>
                <a:spcPts val="1800"/>
              </a:spcAft>
              <a:buClr>
                <a:schemeClr val="tx1"/>
              </a:buClr>
              <a:defRPr/>
            </a:pPr>
            <a:r>
              <a:rPr lang="en-US" sz="2400" dirty="0" smtClean="0"/>
              <a:t>Instructional material provided by mail or electronic transmission (including examinations) to students who are separated from the instructor</a:t>
            </a:r>
          </a:p>
          <a:p>
            <a:pPr marL="457200" indent="-342900" eaLnBrk="1" hangingPunct="1">
              <a:spcAft>
                <a:spcPts val="1800"/>
              </a:spcAft>
              <a:buClr>
                <a:schemeClr val="tx1"/>
              </a:buClr>
              <a:defRPr/>
            </a:pPr>
            <a:r>
              <a:rPr lang="en-US" sz="2400" dirty="0" smtClean="0"/>
              <a:t>Interaction between student and instructor is limited (not regular and substantive) and primarily initiated by the student</a:t>
            </a:r>
          </a:p>
          <a:p>
            <a:pPr marL="457200" indent="-342900" eaLnBrk="1" hangingPunct="1">
              <a:spcAft>
                <a:spcPts val="900"/>
              </a:spcAft>
              <a:buClr>
                <a:schemeClr val="tx1"/>
              </a:buClr>
              <a:defRPr/>
            </a:pPr>
            <a:r>
              <a:rPr lang="en-US" sz="2400" dirty="0" smtClean="0"/>
              <a:t>A course that is typically self-paced</a:t>
            </a:r>
          </a:p>
          <a:p>
            <a:pPr eaLnBrk="1" hangingPunct="1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sz="1800" dirty="0" smtClean="0"/>
              <a:t>See</a:t>
            </a:r>
            <a:r>
              <a:rPr lang="en-US" sz="1800" i="1" dirty="0" smtClean="0"/>
              <a:t> Distance Education &amp; Correspondence Education Manual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E77546B-A021-4395-810A-F6C001374145}" type="slidenum">
              <a:rPr lang="en-US"/>
              <a:pPr>
                <a:defRPr/>
              </a:pPr>
              <a:t>70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>
          <a:xfrm>
            <a:off x="427382" y="977737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1. Monitoring Growth</a:t>
            </a:r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>
          <a:xfrm>
            <a:off x="427383" y="1723955"/>
            <a:ext cx="8229600" cy="4428367"/>
          </a:xfrm>
        </p:spPr>
        <p:txBody>
          <a:bodyPr/>
          <a:lstStyle/>
          <a:p>
            <a:pPr marL="457200" indent="-342900" eaLnBrk="1" hangingPunct="1">
              <a:spcAft>
                <a:spcPts val="1800"/>
              </a:spcAft>
              <a:defRPr/>
            </a:pPr>
            <a:r>
              <a:rPr lang="en-US" sz="2400" dirty="0" smtClean="0"/>
              <a:t>Recent history (2-5 year span) of DE/CE on the campus</a:t>
            </a:r>
          </a:p>
          <a:p>
            <a:pPr marL="457200" indent="-342900" eaLnBrk="1" hangingPunct="1">
              <a:spcAft>
                <a:spcPts val="1800"/>
              </a:spcAft>
              <a:defRPr/>
            </a:pPr>
            <a:r>
              <a:rPr lang="en-US" sz="2400" dirty="0" smtClean="0"/>
              <a:t>Increase in the number of courses offered via DE/CE</a:t>
            </a:r>
          </a:p>
          <a:p>
            <a:pPr marL="457200" indent="-342900" eaLnBrk="1" hangingPunct="1">
              <a:spcAft>
                <a:spcPts val="1800"/>
              </a:spcAft>
              <a:defRPr/>
            </a:pPr>
            <a:r>
              <a:rPr lang="en-US" sz="2400" dirty="0" smtClean="0"/>
              <a:t>Increase in the number of faculty teaching DE/CE courses</a:t>
            </a:r>
          </a:p>
          <a:p>
            <a:pPr marL="457200" indent="-342900" eaLnBrk="1" hangingPunct="1">
              <a:spcAft>
                <a:spcPts val="1800"/>
              </a:spcAft>
              <a:defRPr/>
            </a:pPr>
            <a:r>
              <a:rPr lang="en-US" sz="2400" dirty="0" smtClean="0"/>
              <a:t>Increase in the number of students taking DE/CE courses </a:t>
            </a:r>
          </a:p>
          <a:p>
            <a:pPr marL="457200" indent="-342900">
              <a:defRPr/>
            </a:pPr>
            <a:r>
              <a:rPr lang="en-US" sz="2400" dirty="0"/>
              <a:t>If the institution discovers that it has recently grown its DE/CE programs, it should verify that the Commission’s Substantive Change process was initiated or make plans to submit a Substantive Change Proposal</a:t>
            </a:r>
            <a:r>
              <a:rPr lang="en-US" sz="2400" dirty="0" smtClean="0"/>
              <a:t>.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C9C6B87-5B85-43D1-9CE1-641165EB29D8}" type="slidenum">
              <a:rPr lang="en-US"/>
              <a:pPr>
                <a:defRPr/>
              </a:pPr>
              <a:t>71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83705" y="1013307"/>
            <a:ext cx="8153400" cy="66640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2.  Meeting Increased Expectations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447261" y="1769166"/>
            <a:ext cx="8160026" cy="4403035"/>
          </a:xfrm>
        </p:spPr>
        <p:txBody>
          <a:bodyPr/>
          <a:lstStyle/>
          <a:p>
            <a:pPr marL="4763" indent="-4763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dirty="0" smtClean="0"/>
              <a:t>Institutional processes that impact student access and success include:</a:t>
            </a:r>
          </a:p>
          <a:p>
            <a:pPr marL="457200" indent="-342900" eaLnBrk="1" hangingPunct="1">
              <a:spcBef>
                <a:spcPts val="600"/>
              </a:spcBef>
              <a:spcAft>
                <a:spcPts val="1800"/>
              </a:spcAft>
              <a:buSzPct val="120000"/>
              <a:buFontTx/>
              <a:buChar char="•"/>
              <a:defRPr/>
            </a:pPr>
            <a:r>
              <a:rPr lang="en-US" sz="2400" dirty="0" smtClean="0"/>
              <a:t>admissions, orientation, registration, advising, financial aid</a:t>
            </a:r>
          </a:p>
          <a:p>
            <a:pPr marL="457200" indent="-342900" eaLnBrk="1" hangingPunct="1">
              <a:spcBef>
                <a:spcPts val="0"/>
              </a:spcBef>
              <a:spcAft>
                <a:spcPts val="1800"/>
              </a:spcAft>
              <a:buSzPct val="120000"/>
              <a:buFontTx/>
              <a:buChar char="•"/>
              <a:defRPr/>
            </a:pPr>
            <a:r>
              <a:rPr lang="en-US" sz="2400" dirty="0" smtClean="0"/>
              <a:t>course delivery, grade integrity, faculty capabilities tutoring services, library and learning support services, communication with students</a:t>
            </a:r>
          </a:p>
          <a:p>
            <a:pPr marL="457200" indent="-342900" eaLnBrk="1" hangingPunct="1">
              <a:spcAft>
                <a:spcPts val="1200"/>
              </a:spcAft>
              <a:buSzPct val="120000"/>
              <a:buFontTx/>
              <a:buChar char="•"/>
              <a:defRPr/>
            </a:pPr>
            <a:r>
              <a:rPr lang="en-US" sz="2400" dirty="0" smtClean="0"/>
              <a:t>graduation applications, transcript requests, student survey collection and analysis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D6A7D8-F83F-48FD-B4E9-E5C2FFB5F453}" type="slidenum">
              <a:rPr lang="en-US"/>
              <a:pPr>
                <a:defRPr/>
              </a:pPr>
              <a:t>72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306" name="Rectangle 2"/>
          <p:cNvSpPr>
            <a:spLocks noGrp="1" noChangeArrowheads="1"/>
          </p:cNvSpPr>
          <p:nvPr>
            <p:ph type="title"/>
          </p:nvPr>
        </p:nvSpPr>
        <p:spPr>
          <a:xfrm>
            <a:off x="278296" y="983492"/>
            <a:ext cx="8229600" cy="815491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3.  Ensuring Mission Compatibility</a:t>
            </a:r>
          </a:p>
        </p:txBody>
      </p:sp>
      <p:sp>
        <p:nvSpPr>
          <p:cNvPr id="226307" name="Rectangle 3"/>
          <p:cNvSpPr>
            <a:spLocks noGrp="1" noChangeArrowheads="1"/>
          </p:cNvSpPr>
          <p:nvPr>
            <p:ph idx="1"/>
          </p:nvPr>
        </p:nvSpPr>
        <p:spPr>
          <a:xfrm>
            <a:off x="407505" y="1941444"/>
            <a:ext cx="8229600" cy="4495800"/>
          </a:xfrm>
        </p:spPr>
        <p:txBody>
          <a:bodyPr/>
          <a:lstStyle/>
          <a:p>
            <a:pPr marL="457200" indent="-342900" eaLnBrk="1" hangingPunct="1">
              <a:spcAft>
                <a:spcPts val="1800"/>
              </a:spcAft>
              <a:defRPr/>
            </a:pPr>
            <a:r>
              <a:rPr lang="en-US" sz="2400" dirty="0" smtClean="0"/>
              <a:t>An institution’s commitment to DE/CE is expected to align with its mission and its learning programs and services offered in traditional mode</a:t>
            </a:r>
          </a:p>
          <a:p>
            <a:pPr marL="457200" indent="-342900" eaLnBrk="1" hangingPunct="1">
              <a:spcBef>
                <a:spcPts val="1200"/>
              </a:spcBef>
              <a:spcAft>
                <a:spcPts val="1800"/>
              </a:spcAft>
              <a:buClr>
                <a:schemeClr val="tx1"/>
              </a:buClr>
              <a:defRPr/>
            </a:pPr>
            <a:r>
              <a:rPr lang="en-US" sz="2400" dirty="0" smtClean="0"/>
              <a:t>Institutions are expected to identify the intended students population for its DE/CE programs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6DD8854-0A76-4AC0-856C-056A6B6F9742}" type="slidenum">
              <a:rPr lang="en-US"/>
              <a:pPr>
                <a:defRPr/>
              </a:pPr>
              <a:t>73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>
          <a:xfrm>
            <a:off x="506896" y="1152457"/>
            <a:ext cx="8229600" cy="9525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4.  Student Learning Outcomes</a:t>
            </a:r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>
          <a:xfrm>
            <a:off x="536713" y="2239617"/>
            <a:ext cx="8229600" cy="3038061"/>
          </a:xfrm>
        </p:spPr>
        <p:txBody>
          <a:bodyPr/>
          <a:lstStyle/>
          <a:p>
            <a:pPr marL="457200" indent="-342900" eaLnBrk="1" hangingPunct="1">
              <a:lnSpc>
                <a:spcPct val="90000"/>
              </a:lnSpc>
              <a:defRPr/>
            </a:pPr>
            <a:r>
              <a:rPr lang="en-US" sz="2400" dirty="0" smtClean="0"/>
              <a:t>Institutions must have clearly defined and appropriate SLOs for all courses and programs including those offered through distance education and/or correspondence education modes</a:t>
            </a:r>
          </a:p>
          <a:p>
            <a:pPr marL="457200" indent="-3429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marL="457200" indent="-342900" eaLnBrk="1" hangingPunct="1">
              <a:lnSpc>
                <a:spcPct val="90000"/>
              </a:lnSpc>
              <a:defRPr/>
            </a:pPr>
            <a:r>
              <a:rPr lang="en-US" sz="2400" dirty="0" smtClean="0"/>
              <a:t>Institutions must demonstrate that students are achieving those outcomes and use SLO data for improvement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8C7D48C-3B7E-4F21-B36C-0C87118AA4CD}" type="slidenum">
              <a:rPr lang="en-US"/>
              <a:pPr>
                <a:defRPr/>
              </a:pPr>
              <a:t>74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ChangeArrowheads="1"/>
          </p:cNvSpPr>
          <p:nvPr>
            <p:ph type="title"/>
          </p:nvPr>
        </p:nvSpPr>
        <p:spPr>
          <a:xfrm>
            <a:off x="397565" y="1017493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5.  Student Achievement</a:t>
            </a:r>
          </a:p>
        </p:txBody>
      </p:sp>
      <p:sp>
        <p:nvSpPr>
          <p:cNvPr id="228355" name="Rectangle 3"/>
          <p:cNvSpPr>
            <a:spLocks noGrp="1" noChangeArrowheads="1"/>
          </p:cNvSpPr>
          <p:nvPr>
            <p:ph idx="1"/>
          </p:nvPr>
        </p:nvSpPr>
        <p:spPr>
          <a:xfrm>
            <a:off x="294861" y="1729409"/>
            <a:ext cx="8534400" cy="4530725"/>
          </a:xfrm>
        </p:spPr>
        <p:txBody>
          <a:bodyPr/>
          <a:lstStyle/>
          <a:p>
            <a:pPr marL="457200" indent="-342900" eaLnBrk="1" hangingPunct="1">
              <a:lnSpc>
                <a:spcPct val="90000"/>
              </a:lnSpc>
              <a:spcAft>
                <a:spcPts val="600"/>
              </a:spcAft>
              <a:buFont typeface="Arial" pitchFamily="34" charset="0"/>
              <a:buChar char="•"/>
              <a:defRPr/>
            </a:pPr>
            <a:r>
              <a:rPr lang="en-US" sz="2600" dirty="0" smtClean="0"/>
              <a:t>Institutions must gather student achievement data including data on:</a:t>
            </a:r>
          </a:p>
          <a:p>
            <a:pPr lvl="1" eaLnBrk="1" hangingPunct="1">
              <a:lnSpc>
                <a:spcPct val="90000"/>
              </a:lnSpc>
              <a:spcAft>
                <a:spcPts val="1000"/>
              </a:spcAft>
              <a:defRPr/>
            </a:pPr>
            <a:r>
              <a:rPr lang="en-US" sz="2200" dirty="0" smtClean="0"/>
              <a:t>Course progression and program completion</a:t>
            </a:r>
          </a:p>
          <a:p>
            <a:pPr lvl="1" eaLnBrk="1" hangingPunct="1">
              <a:lnSpc>
                <a:spcPct val="90000"/>
              </a:lnSpc>
              <a:spcAft>
                <a:spcPts val="1000"/>
              </a:spcAft>
              <a:defRPr/>
            </a:pPr>
            <a:r>
              <a:rPr lang="en-US" sz="2200" dirty="0" smtClean="0"/>
              <a:t>Course completion and persistence term to term</a:t>
            </a:r>
          </a:p>
          <a:p>
            <a:pPr lvl="1" eaLnBrk="1" hangingPunct="1">
              <a:lnSpc>
                <a:spcPct val="90000"/>
              </a:lnSpc>
              <a:spcAft>
                <a:spcPts val="1000"/>
              </a:spcAft>
              <a:defRPr/>
            </a:pPr>
            <a:r>
              <a:rPr lang="en-US" sz="2200" dirty="0" smtClean="0"/>
              <a:t>Certificate/degree completion and transfer</a:t>
            </a:r>
          </a:p>
          <a:p>
            <a:pPr lvl="1" eaLnBrk="1" hangingPunct="1">
              <a:lnSpc>
                <a:spcPct val="90000"/>
              </a:lnSpc>
              <a:spcAft>
                <a:spcPts val="1000"/>
              </a:spcAft>
              <a:defRPr/>
            </a:pPr>
            <a:r>
              <a:rPr lang="en-US" sz="2200" dirty="0" smtClean="0"/>
              <a:t>Licensure exam scores and job placement</a:t>
            </a:r>
          </a:p>
          <a:p>
            <a:pPr lvl="1">
              <a:lnSpc>
                <a:spcPct val="90000"/>
              </a:lnSpc>
              <a:spcAft>
                <a:spcPts val="1200"/>
              </a:spcAft>
              <a:buSzPct val="100000"/>
              <a:defRPr/>
            </a:pPr>
            <a:r>
              <a:rPr lang="en-US" sz="2200" dirty="0"/>
              <a:t>In DE/CE courses </a:t>
            </a:r>
            <a:r>
              <a:rPr lang="en-US" sz="2200" dirty="0" smtClean="0"/>
              <a:t>compared to face-to-face courses</a:t>
            </a:r>
          </a:p>
          <a:p>
            <a:pPr marL="457200" indent="-342900" eaLnBrk="1" hangingPunct="1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en-US" sz="2600" dirty="0" smtClean="0"/>
              <a:t>Institutions analyze achievement data and use it to plan and implement improvements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1D031F8-8536-4D21-8920-7E1E41562F47}" type="slidenum">
              <a:rPr lang="en-US"/>
              <a:pPr>
                <a:defRPr/>
              </a:pPr>
              <a:t>75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27432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6.  Student Verification </a:t>
            </a:r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79104"/>
            <a:ext cx="8229600" cy="4572000"/>
          </a:xfrm>
        </p:spPr>
        <p:txBody>
          <a:bodyPr/>
          <a:lstStyle/>
          <a:p>
            <a:pPr marL="457200" indent="-342900" eaLnBrk="1" hangingPunct="1">
              <a:spcAft>
                <a:spcPts val="1200"/>
              </a:spcAft>
              <a:defRPr/>
            </a:pPr>
            <a:r>
              <a:rPr lang="en-US" sz="2600" dirty="0" smtClean="0"/>
              <a:t>Institutions must have processes through which they establish that a student who registers in a DE/CE class is:</a:t>
            </a:r>
          </a:p>
          <a:p>
            <a:pPr marL="854075" lvl="1" indent="-228600" eaLnBrk="1" hangingPunct="1">
              <a:spcBef>
                <a:spcPts val="0"/>
              </a:spcBef>
              <a:spcAft>
                <a:spcPts val="600"/>
              </a:spcAft>
              <a:defRPr/>
            </a:pPr>
            <a:r>
              <a:rPr lang="en-US" sz="2200" dirty="0" smtClean="0"/>
              <a:t>The same person who participates each time</a:t>
            </a:r>
          </a:p>
          <a:p>
            <a:pPr marL="854075" lvl="1" indent="-228600" eaLnBrk="1" hangingPunct="1">
              <a:spcAft>
                <a:spcPts val="600"/>
              </a:spcAft>
              <a:defRPr/>
            </a:pPr>
            <a:r>
              <a:rPr lang="en-US" sz="2200" dirty="0" smtClean="0"/>
              <a:t>The same person who completes the course/program</a:t>
            </a:r>
          </a:p>
          <a:p>
            <a:pPr marL="854075" lvl="1" indent="-228600" eaLnBrk="1" hangingPunct="1">
              <a:spcAft>
                <a:spcPts val="1200"/>
              </a:spcAft>
              <a:defRPr/>
            </a:pPr>
            <a:r>
              <a:rPr lang="en-US" sz="2200" dirty="0" smtClean="0"/>
              <a:t>The same person who receives credit</a:t>
            </a:r>
          </a:p>
          <a:p>
            <a:pPr marL="457200" indent="-342900" eaLnBrk="1" hangingPunct="1">
              <a:spcBef>
                <a:spcPts val="1200"/>
              </a:spcBef>
              <a:spcAft>
                <a:spcPts val="0"/>
              </a:spcAft>
              <a:buClr>
                <a:schemeClr val="tx1"/>
              </a:buClr>
              <a:defRPr/>
            </a:pPr>
            <a:r>
              <a:rPr lang="en-US" sz="2600" dirty="0" smtClean="0"/>
              <a:t>Institutions must have appropriate policies to protect student privacy in the verification process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en-US" sz="14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en-US" sz="1800" dirty="0" smtClean="0"/>
              <a:t>See</a:t>
            </a:r>
            <a:r>
              <a:rPr lang="en-US" sz="1800" i="1" dirty="0" smtClean="0"/>
              <a:t> policy in handout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2414870-0904-4E5A-A8E5-E87B4E2A344C}" type="slidenum">
              <a:rPr lang="en-US"/>
              <a:pPr>
                <a:defRPr/>
              </a:pPr>
              <a:t>76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550505"/>
            <a:ext cx="8458200" cy="3190461"/>
          </a:xfrm>
        </p:spPr>
        <p:txBody>
          <a:bodyPr/>
          <a:lstStyle/>
          <a:p>
            <a:pPr eaLnBrk="1" hangingPunct="1">
              <a:defRPr/>
            </a:pPr>
            <a:r>
              <a:rPr lang="en-US" sz="5400" b="0" dirty="0" smtClean="0"/>
              <a:t>Format of the Self Evaluation Report and The Site Visit</a:t>
            </a:r>
          </a:p>
        </p:txBody>
      </p:sp>
      <p:sp>
        <p:nvSpPr>
          <p:cNvPr id="3" name="Rectangle 4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9EA1196-0B99-4551-8E1D-447D18877A1F}" type="slidenum">
              <a:rPr lang="en-US"/>
              <a:pPr>
                <a:defRPr/>
              </a:pPr>
              <a:t>77</a:t>
            </a:fld>
            <a:endParaRPr lang="en-US"/>
          </a:p>
        </p:txBody>
      </p:sp>
    </p:spTree>
  </p:cSld>
  <p:clrMapOvr>
    <a:masterClrMapping/>
  </p:clrMapOvr>
  <p:transition>
    <p:cover dir="ld"/>
  </p:transition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98782" y="1072125"/>
            <a:ext cx="8507896" cy="529376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ts val="0"/>
              </a:spcBef>
              <a:defRPr/>
            </a:pPr>
            <a:r>
              <a:rPr lang="en-US" dirty="0" smtClean="0"/>
              <a:t>Format for the Report</a:t>
            </a:r>
            <a:endParaRPr lang="en-US" dirty="0" smtClean="0">
              <a:solidFill>
                <a:srgbClr val="FF0000"/>
              </a:solidFill>
              <a:effectLst/>
            </a:endParaRPr>
          </a:p>
        </p:txBody>
      </p:sp>
      <p:sp>
        <p:nvSpPr>
          <p:cNvPr id="84996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9659"/>
            <a:ext cx="8229600" cy="453887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effectLst/>
              </a:rPr>
              <a:t>Cover Sheet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effectLst/>
              </a:rPr>
              <a:t>Certification of the Report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effectLst/>
              </a:rPr>
              <a:t>Table of Contents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effectLst/>
              </a:rPr>
              <a:t>Introduction (history, demographic information, major developments since the last comprehensive review)</a:t>
            </a:r>
          </a:p>
          <a:p>
            <a:pPr marL="457200" indent="-457200" eaLnBrk="1" hangingPunct="1">
              <a:lnSpc>
                <a:spcPct val="80000"/>
              </a:lnSpc>
              <a:spcBef>
                <a:spcPts val="600"/>
              </a:spcBef>
              <a:spcAft>
                <a:spcPts val="1800"/>
              </a:spcAft>
            </a:pPr>
            <a:r>
              <a:rPr lang="en-US" sz="2800" dirty="0" smtClean="0">
                <a:effectLst/>
              </a:rPr>
              <a:t>Organization of the self evaluation process</a:t>
            </a:r>
          </a:p>
          <a:p>
            <a:pPr marL="0" indent="0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000" dirty="0" smtClean="0"/>
              <a:t>See </a:t>
            </a:r>
            <a:r>
              <a:rPr lang="en-US" sz="2000" i="1" dirty="0"/>
              <a:t>Manual for Institutional Self </a:t>
            </a:r>
            <a:r>
              <a:rPr lang="en-US" sz="2000" i="1" dirty="0" smtClean="0"/>
              <a:t>Evaluation</a:t>
            </a:r>
          </a:p>
          <a:p>
            <a:pPr marL="0" indent="0" algn="r">
              <a:lnSpc>
                <a:spcPct val="8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1800" i="1" dirty="0" smtClean="0">
                <a:effectLst/>
              </a:rPr>
              <a:t>Continued</a:t>
            </a:r>
            <a:r>
              <a:rPr lang="en-US" sz="1800" i="1" dirty="0" smtClean="0">
                <a:effectLst/>
                <a:latin typeface="Times New Roman" pitchFamily="18" charset="0"/>
              </a:rPr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87904BE-D2E4-4CFC-8C83-A5A19FFB3865}" type="slidenum">
              <a:rPr lang="en-US"/>
              <a:pPr>
                <a:defRPr/>
              </a:pPr>
              <a:t>78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57362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Format for the Report</a:t>
            </a:r>
            <a:endParaRPr lang="en-US" sz="3200" dirty="0" smtClean="0"/>
          </a:p>
        </p:txBody>
      </p:sp>
      <p:sp>
        <p:nvSpPr>
          <p:cNvPr id="232451" name="Rectangle 3"/>
          <p:cNvSpPr>
            <a:spLocks noGrp="1" noChangeArrowheads="1"/>
          </p:cNvSpPr>
          <p:nvPr>
            <p:ph idx="1"/>
          </p:nvPr>
        </p:nvSpPr>
        <p:spPr>
          <a:xfrm>
            <a:off x="738943" y="1912776"/>
            <a:ext cx="7658608" cy="4348065"/>
          </a:xfrm>
        </p:spPr>
        <p:txBody>
          <a:bodyPr/>
          <a:lstStyle/>
          <a:p>
            <a:pPr marL="457200" indent="-457200">
              <a:lnSpc>
                <a:spcPct val="90000"/>
              </a:lnSpc>
              <a:spcAft>
                <a:spcPts val="1800"/>
              </a:spcAft>
              <a:defRPr/>
            </a:pPr>
            <a:r>
              <a:rPr lang="en-US" sz="2800" dirty="0" smtClean="0"/>
              <a:t>Institutional </a:t>
            </a:r>
            <a:r>
              <a:rPr lang="en-US" sz="2800" dirty="0"/>
              <a:t>Organization </a:t>
            </a:r>
            <a:r>
              <a:rPr lang="en-US" sz="2800" dirty="0" smtClean="0"/>
              <a:t>(functional </a:t>
            </a:r>
            <a:r>
              <a:rPr lang="en-US" sz="2800" dirty="0"/>
              <a:t>m</a:t>
            </a:r>
            <a:r>
              <a:rPr lang="en-US" sz="2800" dirty="0" smtClean="0"/>
              <a:t>ap</a:t>
            </a:r>
            <a:r>
              <a:rPr lang="en-US" sz="2800" dirty="0"/>
              <a:t>, organizational chart, list of off-campus sites)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defRPr/>
            </a:pPr>
            <a:r>
              <a:rPr lang="en-US" sz="2800" dirty="0" smtClean="0">
                <a:effectLst/>
              </a:rPr>
              <a:t>Eligibility Requirements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defRPr/>
            </a:pPr>
            <a:r>
              <a:rPr lang="en-US" sz="2800" dirty="0" smtClean="0">
                <a:effectLst/>
              </a:rPr>
              <a:t>Responses to prior comprehensive team recommendations</a:t>
            </a:r>
          </a:p>
          <a:p>
            <a:pPr marL="457200" indent="-457200" eaLnBrk="1" hangingPunct="1">
              <a:lnSpc>
                <a:spcPct val="90000"/>
              </a:lnSpc>
              <a:spcAft>
                <a:spcPts val="1800"/>
              </a:spcAft>
              <a:defRPr/>
            </a:pPr>
            <a:r>
              <a:rPr lang="en-US" sz="2800" dirty="0" smtClean="0">
                <a:effectLst/>
              </a:rPr>
              <a:t>Compliance with Commission policies</a:t>
            </a:r>
          </a:p>
          <a:p>
            <a:pPr marL="0" indent="0" algn="r" eaLnBrk="1" hangingPunct="1">
              <a:lnSpc>
                <a:spcPct val="90000"/>
              </a:lnSpc>
              <a:spcBef>
                <a:spcPts val="3000"/>
              </a:spcBef>
              <a:spcAft>
                <a:spcPts val="1200"/>
              </a:spcAft>
              <a:buNone/>
              <a:defRPr/>
            </a:pPr>
            <a:r>
              <a:rPr lang="en-US" sz="2000" i="1" dirty="0" smtClean="0"/>
              <a:t>Continued</a:t>
            </a:r>
            <a:endParaRPr lang="en-US" sz="2000" i="1" dirty="0" smtClean="0">
              <a:effectLst/>
            </a:endParaRPr>
          </a:p>
          <a:p>
            <a:pPr marL="0" indent="0" eaLnBrk="1" hangingPunct="1">
              <a:lnSpc>
                <a:spcPct val="90000"/>
              </a:lnSpc>
              <a:buNone/>
              <a:defRPr/>
            </a:pPr>
            <a:endParaRPr lang="en-US" dirty="0" smtClean="0">
              <a:effectLst/>
            </a:endParaRPr>
          </a:p>
          <a:p>
            <a:pPr marL="457200" indent="-457200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endParaRPr lang="en-US" dirty="0" smtClean="0">
              <a:effectLst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8A94291-F554-45D0-9AA7-1574F2776753}" type="slidenum">
              <a:rPr lang="en-US"/>
              <a:pPr>
                <a:defRPr/>
              </a:pPr>
              <a:t>79</a:t>
            </a:fld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47870" y="953740"/>
            <a:ext cx="8229600" cy="1268039"/>
          </a:xfrm>
        </p:spPr>
        <p:txBody>
          <a:bodyPr/>
          <a:lstStyle/>
          <a:p>
            <a:pPr algn="ctr"/>
            <a:r>
              <a:rPr lang="en-US" dirty="0" smtClean="0">
                <a:latin typeface="+mj-lt"/>
              </a:rPr>
              <a:t>ACCJC Publications to support the Self Evaluation Process</a:t>
            </a:r>
            <a:endParaRPr lang="en-US" dirty="0">
              <a:latin typeface="+mj-lt"/>
            </a:endParaRPr>
          </a:p>
        </p:txBody>
      </p:sp>
      <p:pic>
        <p:nvPicPr>
          <p:cNvPr id="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7500" t="25556" r="7500" b="5556"/>
          <a:stretch>
            <a:fillRect/>
          </a:stretch>
        </p:blipFill>
        <p:spPr bwMode="auto">
          <a:xfrm>
            <a:off x="1219201" y="2127789"/>
            <a:ext cx="7004298" cy="41812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AA1A6E-2AF8-408B-A3CD-9B55D31BCAD3}" type="slidenum">
              <a:rPr lang="en-US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369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9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37372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Format for the Report</a:t>
            </a:r>
            <a:endParaRPr lang="en-US" sz="1800" i="1" dirty="0" smtClean="0"/>
          </a:p>
        </p:txBody>
      </p:sp>
      <p:sp>
        <p:nvSpPr>
          <p:cNvPr id="253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99591"/>
            <a:ext cx="8108302" cy="4293704"/>
          </a:xfrm>
        </p:spPr>
        <p:txBody>
          <a:bodyPr/>
          <a:lstStyle/>
          <a:p>
            <a:pPr marL="457200" indent="-457200" algn="ctr" eaLnBrk="1" hangingPunct="1">
              <a:buFont typeface="Wingdings" pitchFamily="2" charset="2"/>
              <a:buNone/>
              <a:defRPr/>
            </a:pPr>
            <a:r>
              <a:rPr lang="en-US" sz="2800" b="1" dirty="0" smtClean="0">
                <a:effectLst/>
              </a:rPr>
              <a:t>Institutional Self Evaluation Using the </a:t>
            </a:r>
          </a:p>
          <a:p>
            <a:pPr marL="457200" indent="-457200" algn="ctr" eaLnBrk="1" hangingPunct="1">
              <a:spcAft>
                <a:spcPts val="1200"/>
              </a:spcAft>
              <a:buFont typeface="Wingdings" pitchFamily="2" charset="2"/>
              <a:buNone/>
              <a:defRPr/>
            </a:pPr>
            <a:r>
              <a:rPr lang="en-US" sz="2800" b="1" dirty="0" smtClean="0">
                <a:effectLst/>
              </a:rPr>
              <a:t>Standards of Accreditation</a:t>
            </a:r>
          </a:p>
          <a:p>
            <a:pPr marL="457200" indent="-457200" eaLnBrk="1" hangingPunct="1">
              <a:spcBef>
                <a:spcPts val="1200"/>
              </a:spcBef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Descriptive Summary</a:t>
            </a:r>
          </a:p>
          <a:p>
            <a:pPr marL="457200" indent="-457200" eaLnBrk="1" hangingPunct="1">
              <a:spcAft>
                <a:spcPts val="1200"/>
              </a:spcAft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Self Evaluation (citing the Standards in the text) and resulting in…</a:t>
            </a:r>
          </a:p>
          <a:p>
            <a:pPr marL="457200" indent="-457200" eaLnBrk="1" hangingPunct="1">
              <a:buFont typeface="Wingdings" pitchFamily="2" charset="2"/>
              <a:buChar char="§"/>
              <a:defRPr/>
            </a:pPr>
            <a:r>
              <a:rPr lang="en-US" sz="2400" dirty="0" smtClean="0">
                <a:effectLst/>
              </a:rPr>
              <a:t>Improvement Plans (for institutional improvement with references to institutional plans)</a:t>
            </a:r>
            <a:endParaRPr lang="en-US" sz="24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88290F-708E-4B66-9167-8E931F8574CD}" type="slidenum">
              <a:rPr lang="en-US"/>
              <a:pPr>
                <a:defRPr/>
              </a:pPr>
              <a:t>80</a:t>
            </a:fld>
            <a:endParaRPr lang="en-US"/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540" y="983974"/>
            <a:ext cx="8686800" cy="844827"/>
          </a:xfrm>
        </p:spPr>
        <p:txBody>
          <a:bodyPr/>
          <a:lstStyle/>
          <a:p>
            <a:r>
              <a:rPr lang="en-US" dirty="0" smtClean="0"/>
              <a:t>Submission of the Self Evaluation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1886" y="1928190"/>
            <a:ext cx="8294914" cy="4015409"/>
          </a:xfrm>
        </p:spPr>
        <p:txBody>
          <a:bodyPr/>
          <a:lstStyle/>
          <a:p>
            <a:pPr algn="ctr">
              <a:spcBef>
                <a:spcPts val="1800"/>
              </a:spcBef>
              <a:buNone/>
            </a:pPr>
            <a:r>
              <a:rPr lang="en-US" dirty="0" smtClean="0">
                <a:solidFill>
                  <a:schemeClr val="accent1"/>
                </a:solidFill>
              </a:rPr>
              <a:t>60 days in advance of the visit:</a:t>
            </a:r>
          </a:p>
          <a:p>
            <a:pPr marL="457200" indent="-342900">
              <a:spcBef>
                <a:spcPts val="1800"/>
              </a:spcBef>
              <a:spcAft>
                <a:spcPts val="1800"/>
              </a:spcAft>
            </a:pPr>
            <a:r>
              <a:rPr lang="en-US" sz="2400" dirty="0" smtClean="0"/>
              <a:t>One electronic copy (with evidence) to ACCJC plus four printed copies and four copies of the catalog and schedule of classes</a:t>
            </a:r>
          </a:p>
          <a:p>
            <a:pPr marL="457200" indent="-342900"/>
            <a:r>
              <a:rPr lang="en-US" sz="2400" dirty="0" smtClean="0"/>
              <a:t>One printed and one electronic copy (with evidence in electronic format), one catalog, and one class schedule to each team member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81</a:t>
            </a:fld>
            <a:endParaRPr lang="en-US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title"/>
          </p:nvPr>
        </p:nvSpPr>
        <p:spPr>
          <a:xfrm>
            <a:off x="367747" y="949204"/>
            <a:ext cx="8229600" cy="65248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The Site Visit</a:t>
            </a:r>
            <a:endParaRPr lang="en-US" sz="2000" dirty="0" smtClean="0">
              <a:effectLst/>
            </a:endParaRPr>
          </a:p>
        </p:txBody>
      </p:sp>
      <p:sp>
        <p:nvSpPr>
          <p:cNvPr id="178179" name="Rectangle 3"/>
          <p:cNvSpPr>
            <a:spLocks noGrp="1" noChangeArrowheads="1"/>
          </p:cNvSpPr>
          <p:nvPr>
            <p:ph idx="1"/>
          </p:nvPr>
        </p:nvSpPr>
        <p:spPr>
          <a:xfrm>
            <a:off x="516835" y="1676400"/>
            <a:ext cx="8229600" cy="4625009"/>
          </a:xfrm>
        </p:spPr>
        <p:txBody>
          <a:bodyPr/>
          <a:lstStyle/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Pre-visit by team chair prior to visit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Electronic and hard-copy documents for the team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Team room and other facilities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Open meetings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Availability of key personnel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Classroom and off-site visits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Access to distance education</a:t>
            </a:r>
          </a:p>
          <a:p>
            <a:pPr marL="914400" lvl="1" indent="-457200" eaLnBrk="1" hangingPunct="1">
              <a:spcAft>
                <a:spcPts val="1200"/>
              </a:spcAft>
              <a:buClr>
                <a:schemeClr val="hlink"/>
              </a:buClr>
              <a:buSzPct val="110000"/>
              <a:buFont typeface="Wingdings" pitchFamily="2" charset="2"/>
              <a:buChar char="§"/>
              <a:defRPr/>
            </a:pPr>
            <a:r>
              <a:rPr lang="en-US" sz="2000" dirty="0" smtClean="0">
                <a:effectLst/>
              </a:rPr>
              <a:t>Exit report</a:t>
            </a:r>
          </a:p>
          <a:p>
            <a:pPr marL="457200" lvl="1" indent="0">
              <a:spcAft>
                <a:spcPts val="600"/>
              </a:spcAft>
              <a:buClr>
                <a:schemeClr val="hlink"/>
              </a:buClr>
              <a:buSzPct val="125000"/>
              <a:buNone/>
              <a:defRPr/>
            </a:pPr>
            <a:r>
              <a:rPr lang="en-US" sz="1800" dirty="0" smtClean="0"/>
              <a:t>See </a:t>
            </a:r>
            <a:r>
              <a:rPr lang="en-US" sz="1800" i="1" dirty="0"/>
              <a:t>Manual for Institutional Self Evaluation</a:t>
            </a:r>
            <a:endParaRPr lang="en-US" sz="1800" dirty="0" smtClean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9A03720-E93E-4274-9714-4073951E0035}" type="slidenum">
              <a:rPr lang="en-US"/>
              <a:pPr>
                <a:defRPr/>
              </a:pPr>
              <a:t>82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3" name="Rectangle 5"/>
          <p:cNvSpPr>
            <a:spLocks noGrp="1" noChangeArrowheads="1"/>
          </p:cNvSpPr>
          <p:nvPr>
            <p:ph type="title"/>
          </p:nvPr>
        </p:nvSpPr>
        <p:spPr>
          <a:xfrm>
            <a:off x="387627" y="1073425"/>
            <a:ext cx="8229600" cy="56673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After</a:t>
            </a:r>
            <a:r>
              <a:rPr lang="en-US" b="1" dirty="0" smtClean="0"/>
              <a:t> </a:t>
            </a:r>
            <a:r>
              <a:rPr lang="en-US" dirty="0" smtClean="0"/>
              <a:t>the visit</a:t>
            </a:r>
            <a:endParaRPr lang="en-US" i="1" dirty="0" smtClean="0">
              <a:effectLst/>
            </a:endParaRPr>
          </a:p>
        </p:txBody>
      </p:sp>
      <p:sp>
        <p:nvSpPr>
          <p:cNvPr id="89094" name="Rectangle 6"/>
          <p:cNvSpPr>
            <a:spLocks noGrp="1" noChangeArrowheads="1"/>
          </p:cNvSpPr>
          <p:nvPr>
            <p:ph idx="1"/>
          </p:nvPr>
        </p:nvSpPr>
        <p:spPr>
          <a:xfrm>
            <a:off x="626165" y="1835426"/>
            <a:ext cx="7692887" cy="4674704"/>
          </a:xfrm>
        </p:spPr>
        <p:txBody>
          <a:bodyPr/>
          <a:lstStyle/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Draft team chair report and correction of errors of fact</a:t>
            </a:r>
          </a:p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Confidential team recommendation to the Commission</a:t>
            </a:r>
          </a:p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Commission receives report</a:t>
            </a:r>
          </a:p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Commission action and action letters from the Commission</a:t>
            </a:r>
          </a:p>
          <a:p>
            <a:pPr marL="457200" indent="-457200" eaLnBrk="1" hangingPunct="1"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2400" dirty="0" smtClean="0">
                <a:effectLst/>
              </a:rPr>
              <a:t>Institutional follow-up and implementation of recommendations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3687763" y="6430616"/>
            <a:ext cx="1511300" cy="356263"/>
          </a:xfrm>
        </p:spPr>
        <p:txBody>
          <a:bodyPr/>
          <a:lstStyle/>
          <a:p>
            <a:pPr>
              <a:defRPr/>
            </a:pPr>
            <a:fld id="{62E0FEAE-5E3C-499A-80CC-FE28DEA73952}" type="slidenum">
              <a:rPr lang="en-US"/>
              <a:pPr>
                <a:defRPr/>
              </a:pPr>
              <a:t>83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890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90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90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90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90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90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093" grpId="0"/>
    </p:bldLst>
  </p:timing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65701" y="1679409"/>
            <a:ext cx="7772400" cy="1470025"/>
          </a:xfrm>
        </p:spPr>
        <p:txBody>
          <a:bodyPr/>
          <a:lstStyle/>
          <a:p>
            <a:r>
              <a:rPr lang="en-US" sz="5400" b="0" dirty="0" smtClean="0"/>
              <a:t>Getting Started</a:t>
            </a:r>
            <a:endParaRPr lang="en-US" sz="5400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112132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E26B67-B9BA-4F2D-83F8-14BCA2F0060A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  <p:sp>
        <p:nvSpPr>
          <p:cNvPr id="5" name="Oval 4"/>
          <p:cNvSpPr/>
          <p:nvPr/>
        </p:nvSpPr>
        <p:spPr bwMode="auto">
          <a:xfrm rot="-360000">
            <a:off x="373070" y="1098470"/>
            <a:ext cx="3886200" cy="1447800"/>
          </a:xfrm>
          <a:prstGeom prst="ellipse">
            <a:avLst/>
          </a:prstGeom>
          <a:noFill/>
          <a:ln w="3810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      Read </a:t>
            </a:r>
            <a:r>
              <a:rPr lang="en-US" dirty="0"/>
              <a:t>the </a:t>
            </a:r>
            <a:r>
              <a:rPr lang="en-US" dirty="0" smtClean="0"/>
              <a:t>ERs, Accreditation Standards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Commission policies</a:t>
            </a:r>
          </a:p>
        </p:txBody>
      </p:sp>
      <p:sp>
        <p:nvSpPr>
          <p:cNvPr id="6" name="Oval 5"/>
          <p:cNvSpPr/>
          <p:nvPr/>
        </p:nvSpPr>
        <p:spPr bwMode="auto">
          <a:xfrm rot="780000">
            <a:off x="5343682" y="1136570"/>
            <a:ext cx="3124200" cy="1371600"/>
          </a:xfrm>
          <a:prstGeom prst="ellipse">
            <a:avLst/>
          </a:prstGeom>
          <a:noFill/>
          <a:ln w="3810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Be familiar with </a:t>
            </a:r>
            <a:r>
              <a:rPr lang="en-US" dirty="0" smtClean="0"/>
              <a:t>the</a:t>
            </a:r>
          </a:p>
          <a:p>
            <a:r>
              <a:rPr lang="en-US" dirty="0" smtClean="0"/>
              <a:t>   ACCJC </a:t>
            </a:r>
            <a:r>
              <a:rPr lang="en-US" dirty="0"/>
              <a:t>website </a:t>
            </a:r>
            <a:r>
              <a:rPr lang="en-US" dirty="0" smtClean="0"/>
              <a:t> </a:t>
            </a:r>
          </a:p>
          <a:p>
            <a:r>
              <a:rPr lang="en-US" dirty="0"/>
              <a:t> </a:t>
            </a:r>
            <a:r>
              <a:rPr lang="en-US" dirty="0" smtClean="0"/>
              <a:t>  (</a:t>
            </a:r>
            <a:r>
              <a:rPr lang="en-US" dirty="0"/>
              <a:t>www.accjc.org) </a:t>
            </a:r>
          </a:p>
        </p:txBody>
      </p:sp>
      <p:sp>
        <p:nvSpPr>
          <p:cNvPr id="7" name="Oval 6"/>
          <p:cNvSpPr/>
          <p:nvPr/>
        </p:nvSpPr>
        <p:spPr bwMode="auto">
          <a:xfrm>
            <a:off x="2895600" y="2355574"/>
            <a:ext cx="3276600" cy="1179504"/>
          </a:xfrm>
          <a:prstGeom prst="ellipse">
            <a:avLst/>
          </a:prstGeom>
          <a:noFill/>
          <a:ln w="3810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 Read </a:t>
            </a:r>
            <a:r>
              <a:rPr lang="en-US" dirty="0"/>
              <a:t>the </a:t>
            </a:r>
            <a:r>
              <a:rPr lang="en-US" dirty="0" smtClean="0"/>
              <a:t>previous</a:t>
            </a:r>
          </a:p>
          <a:p>
            <a:r>
              <a:rPr lang="en-US" dirty="0" smtClean="0"/>
              <a:t>  evaluation team and college reports 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 bwMode="auto">
          <a:xfrm rot="-480000">
            <a:off x="5247890" y="3449096"/>
            <a:ext cx="2895600" cy="1155089"/>
          </a:xfrm>
          <a:prstGeom prst="ellipse">
            <a:avLst/>
          </a:prstGeom>
          <a:noFill/>
          <a:ln w="38100" cap="flat" cmpd="dbl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z="800" dirty="0"/>
          </a:p>
          <a:p>
            <a:r>
              <a:rPr lang="en-US" dirty="0" smtClean="0"/>
              <a:t>    Collect and analyze</a:t>
            </a:r>
            <a:r>
              <a:rPr lang="en-US" dirty="0"/>
              <a:t> </a:t>
            </a:r>
            <a:r>
              <a:rPr lang="en-US" dirty="0" smtClean="0"/>
              <a:t>evidence</a:t>
            </a:r>
            <a:endParaRPr lang="en-US" dirty="0"/>
          </a:p>
        </p:txBody>
      </p:sp>
      <p:sp>
        <p:nvSpPr>
          <p:cNvPr id="9" name="Oval 8"/>
          <p:cNvSpPr/>
          <p:nvPr/>
        </p:nvSpPr>
        <p:spPr bwMode="auto">
          <a:xfrm rot="540000">
            <a:off x="599347" y="3290341"/>
            <a:ext cx="3433648" cy="1522325"/>
          </a:xfrm>
          <a:prstGeom prst="ellipse">
            <a:avLst/>
          </a:prstGeom>
          <a:noFill/>
          <a:ln w="3810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    Organize </a:t>
            </a:r>
            <a:r>
              <a:rPr lang="en-US" dirty="0"/>
              <a:t>the college </a:t>
            </a:r>
            <a:r>
              <a:rPr lang="en-US" dirty="0" smtClean="0"/>
              <a:t>community for</a:t>
            </a:r>
          </a:p>
          <a:p>
            <a:r>
              <a:rPr lang="en-US" dirty="0" smtClean="0"/>
              <a:t>  self </a:t>
            </a:r>
            <a:r>
              <a:rPr lang="en-US" dirty="0"/>
              <a:t>evaluation </a:t>
            </a:r>
            <a:r>
              <a:rPr lang="en-US" dirty="0" smtClean="0"/>
              <a:t>and</a:t>
            </a:r>
          </a:p>
          <a:p>
            <a:r>
              <a:rPr lang="en-US" dirty="0"/>
              <a:t> </a:t>
            </a:r>
            <a:r>
              <a:rPr lang="en-US" dirty="0" smtClean="0"/>
              <a:t>       </a:t>
            </a:r>
            <a:r>
              <a:rPr lang="en-US" dirty="0"/>
              <a:t>reflection</a:t>
            </a:r>
          </a:p>
        </p:txBody>
      </p:sp>
      <p:sp>
        <p:nvSpPr>
          <p:cNvPr id="2" name="Oval 1"/>
          <p:cNvSpPr/>
          <p:nvPr/>
        </p:nvSpPr>
        <p:spPr bwMode="auto">
          <a:xfrm rot="-480000">
            <a:off x="1234244" y="4984696"/>
            <a:ext cx="3881316" cy="1220463"/>
          </a:xfrm>
          <a:prstGeom prst="ellipse">
            <a:avLst/>
          </a:prstGeom>
          <a:noFill/>
          <a:ln w="3810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r>
              <a:rPr lang="en-US" dirty="0" smtClean="0"/>
              <a:t>     Use the ACCJC’s Manuals</a:t>
            </a:r>
            <a:r>
              <a:rPr lang="en-US" dirty="0"/>
              <a:t>, Guides</a:t>
            </a:r>
            <a:r>
              <a:rPr lang="en-US" dirty="0" smtClean="0"/>
              <a:t>, Rubric</a:t>
            </a:r>
          </a:p>
          <a:p>
            <a:r>
              <a:rPr lang="en-US" dirty="0"/>
              <a:t> </a:t>
            </a:r>
            <a:r>
              <a:rPr lang="en-US" dirty="0" smtClean="0"/>
              <a:t> and </a:t>
            </a:r>
            <a:r>
              <a:rPr lang="en-US" dirty="0"/>
              <a:t>other publications</a:t>
            </a:r>
          </a:p>
        </p:txBody>
      </p:sp>
      <p:sp>
        <p:nvSpPr>
          <p:cNvPr id="3" name="Oval 2"/>
          <p:cNvSpPr/>
          <p:nvPr/>
        </p:nvSpPr>
        <p:spPr bwMode="auto">
          <a:xfrm rot="540000">
            <a:off x="5671790" y="5114242"/>
            <a:ext cx="2467981" cy="961369"/>
          </a:xfrm>
          <a:prstGeom prst="ellipse">
            <a:avLst/>
          </a:prstGeom>
          <a:noFill/>
          <a:ln w="38100" cap="flat" cmpd="dbl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21254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373DFCF-606A-42EB-9372-D2FDAA8DFF42}" type="slidenum">
              <a:rPr lang="en-US"/>
              <a:pPr>
                <a:defRPr/>
              </a:pPr>
              <a:t>86</a:t>
            </a:fld>
            <a:endParaRPr lang="en-US"/>
          </a:p>
        </p:txBody>
      </p:sp>
      <p:sp>
        <p:nvSpPr>
          <p:cNvPr id="91139" name="Rectangle 6"/>
          <p:cNvSpPr>
            <a:spLocks noChangeArrowheads="1"/>
          </p:cNvSpPr>
          <p:nvPr/>
        </p:nvSpPr>
        <p:spPr bwMode="auto">
          <a:xfrm>
            <a:off x="1216025" y="1752600"/>
            <a:ext cx="6732588" cy="228758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Exercise 2:</a:t>
            </a:r>
            <a:br>
              <a:rPr lang="en-US" sz="4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</a:br>
            <a:r>
              <a:rPr lang="en-US" sz="4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Using the Guide to</a:t>
            </a:r>
          </a:p>
          <a:p>
            <a:pPr algn="ctr"/>
            <a:r>
              <a:rPr lang="en-US" sz="4800" dirty="0">
                <a:solidFill>
                  <a:schemeClr val="tx2"/>
                </a:solidFill>
                <a:latin typeface="Calibri" pitchFamily="34" charset="0"/>
                <a:cs typeface="Calibri" pitchFamily="34" charset="0"/>
              </a:rPr>
              <a:t>Evaluating Institutions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97565" y="980661"/>
            <a:ext cx="8229600" cy="1623391"/>
          </a:xfrm>
        </p:spPr>
        <p:txBody>
          <a:bodyPr/>
          <a:lstStyle/>
          <a:p>
            <a:pPr>
              <a:defRPr/>
            </a:pPr>
            <a:r>
              <a:rPr lang="en-US" sz="3600" dirty="0" smtClean="0"/>
              <a:t>Accrediting Commission for Community </a:t>
            </a:r>
            <a:br>
              <a:rPr lang="en-US" sz="3600" dirty="0" smtClean="0"/>
            </a:br>
            <a:r>
              <a:rPr lang="en-US" sz="3600" dirty="0" smtClean="0"/>
              <a:t>and Junior Colleges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dirty="0" smtClean="0"/>
              <a:t>Western Association of Schools and Colleges</a:t>
            </a:r>
            <a:endParaRPr lang="en-US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17444" y="2898913"/>
            <a:ext cx="8229600" cy="3432313"/>
          </a:xfrm>
        </p:spPr>
        <p:txBody>
          <a:bodyPr/>
          <a:lstStyle/>
          <a:p>
            <a:pPr algn="ctr">
              <a:buFont typeface="Wingdings" pitchFamily="2" charset="2"/>
              <a:buNone/>
              <a:defRPr/>
            </a:pPr>
            <a:r>
              <a:rPr lang="en-US" sz="2800" dirty="0" smtClean="0"/>
              <a:t>10 Commercial Blvd. Suite 204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800" dirty="0" smtClean="0"/>
              <a:t>Novato, CA 94949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800" dirty="0" smtClean="0"/>
              <a:t>415-506-0234</a:t>
            </a:r>
          </a:p>
          <a:p>
            <a:pPr algn="ctr">
              <a:buFont typeface="Wingdings" pitchFamily="2" charset="2"/>
              <a:buNone/>
              <a:defRPr/>
            </a:pPr>
            <a:r>
              <a:rPr lang="en-US" sz="2800" dirty="0" smtClean="0"/>
              <a:t>FAX: 415-506-0238</a:t>
            </a:r>
          </a:p>
          <a:p>
            <a:pPr algn="ctr">
              <a:buFont typeface="Wingdings" pitchFamily="2" charset="2"/>
              <a:buNone/>
              <a:defRPr/>
            </a:pPr>
            <a:endParaRPr lang="en-US" sz="8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sz="2400" dirty="0" smtClean="0"/>
              <a:t>Web site: </a:t>
            </a:r>
            <a:r>
              <a:rPr lang="en-US" sz="2400" dirty="0" smtClean="0">
                <a:hlinkClick r:id="rId2"/>
              </a:rPr>
              <a:t>www.accjc.org</a:t>
            </a:r>
            <a:endParaRPr lang="en-US" sz="2400" dirty="0" smtClean="0"/>
          </a:p>
          <a:p>
            <a:pPr algn="ctr">
              <a:buFont typeface="Wingdings" pitchFamily="2" charset="2"/>
              <a:buNone/>
              <a:defRPr/>
            </a:pPr>
            <a:r>
              <a:rPr lang="en-US" sz="2400" dirty="0" smtClean="0"/>
              <a:t>Email: </a:t>
            </a:r>
            <a:r>
              <a:rPr lang="en-US" sz="2400" dirty="0" smtClean="0">
                <a:hlinkClick r:id="rId3"/>
              </a:rPr>
              <a:t>accjc@accjc.org</a:t>
            </a:r>
            <a:r>
              <a:rPr lang="en-US" sz="2400" dirty="0" smtClean="0"/>
              <a:t> </a:t>
            </a:r>
            <a:endParaRPr lang="en-US" sz="1000" dirty="0" smtClean="0"/>
          </a:p>
          <a:p>
            <a:pPr>
              <a:buFont typeface="Wingdings" pitchFamily="2" charset="2"/>
              <a:buNone/>
              <a:defRPr/>
            </a:pPr>
            <a:r>
              <a:rPr lang="en-US" sz="1200" dirty="0"/>
              <a:t>2</a:t>
            </a:r>
            <a:r>
              <a:rPr lang="en-US" sz="1200" dirty="0" smtClean="0"/>
              <a:t>/2012</a:t>
            </a:r>
          </a:p>
          <a:p>
            <a:pPr algn="ctr">
              <a:buFont typeface="Wingdings" pitchFamily="2" charset="2"/>
              <a:buNone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0D41745-7B1C-4F8B-B6D0-34678125C059}" type="slidenum">
              <a:rPr lang="en-US" smtClean="0"/>
              <a:pPr>
                <a:defRPr/>
              </a:pPr>
              <a:t>87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082130"/>
            <a:ext cx="8229600" cy="1268039"/>
          </a:xfrm>
        </p:spPr>
        <p:txBody>
          <a:bodyPr/>
          <a:lstStyle/>
          <a:p>
            <a:r>
              <a:rPr lang="en-US" dirty="0"/>
              <a:t>ACCJC </a:t>
            </a:r>
            <a:r>
              <a:rPr lang="en-US" dirty="0" smtClean="0">
                <a:solidFill>
                  <a:schemeClr val="tx1"/>
                </a:solidFill>
              </a:rPr>
              <a:t>Documents</a:t>
            </a:r>
            <a:r>
              <a:rPr lang="en-US" dirty="0" smtClean="0"/>
              <a:t>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to support the Self Evaluation Process</a:t>
            </a:r>
            <a:endParaRPr lang="en-US" strike="sngStrike" dirty="0" smtClean="0">
              <a:solidFill>
                <a:schemeClr val="tx1"/>
              </a:solidFill>
              <a:effectLst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>
          <a:xfrm>
            <a:off x="438538" y="2715750"/>
            <a:ext cx="8229600" cy="3429000"/>
          </a:xfrm>
        </p:spPr>
        <p:txBody>
          <a:bodyPr/>
          <a:lstStyle/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dirty="0" smtClean="0">
                <a:effectLst/>
              </a:rPr>
              <a:t>Guidelines for Review of Financial Resources</a:t>
            </a:r>
          </a:p>
          <a:p>
            <a:pPr marL="457200" indent="-457200" eaLnBrk="1" hangingPunct="1">
              <a:spcAft>
                <a:spcPts val="1800"/>
              </a:spcAft>
              <a:buFont typeface="Wingdings" pitchFamily="2" charset="2"/>
              <a:buChar char="§"/>
            </a:pPr>
            <a:r>
              <a:rPr lang="en-US" sz="2800" dirty="0" smtClean="0">
                <a:effectLst/>
              </a:rPr>
              <a:t>Rubric for Evaluating Institutional Effectiveness Parts I – III (</a:t>
            </a:r>
            <a:r>
              <a:rPr lang="en-US" sz="2800" i="1" dirty="0" smtClean="0">
                <a:effectLst/>
              </a:rPr>
              <a:t>revised 2011</a:t>
            </a:r>
            <a:r>
              <a:rPr lang="en-US" sz="2800" dirty="0" smtClean="0">
                <a:effectLst/>
              </a:rPr>
              <a:t>)</a:t>
            </a:r>
            <a:endParaRPr lang="en-US" sz="2800" dirty="0"/>
          </a:p>
          <a:p>
            <a:pPr marL="457200" indent="-457200">
              <a:buFont typeface="Wingdings" pitchFamily="2" charset="2"/>
              <a:buChar char="§"/>
            </a:pPr>
            <a:r>
              <a:rPr lang="en-US" sz="2800" i="1" dirty="0"/>
              <a:t>C-RAC  Student Learning: Principles for Good </a:t>
            </a:r>
            <a:r>
              <a:rPr lang="en-US" sz="2800" i="1" dirty="0" smtClean="0"/>
              <a:t>Practices</a:t>
            </a:r>
            <a:endParaRPr lang="en-US" sz="2800" dirty="0" smtClean="0">
              <a:effectLst/>
            </a:endParaRP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FC29CD1-AA41-407B-A628-01CE5189D29F}" type="slidenum">
              <a:rPr lang="en-US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_Custom ACCJC Template_2011">
  <a:themeElements>
    <a:clrScheme name="Site segmentation and redesign- webtalk 8">
      <a:dk1>
        <a:srgbClr val="064B86"/>
      </a:dk1>
      <a:lt1>
        <a:srgbClr val="FFFFFF"/>
      </a:lt1>
      <a:dk2>
        <a:srgbClr val="064B86"/>
      </a:dk2>
      <a:lt2>
        <a:srgbClr val="808080"/>
      </a:lt2>
      <a:accent1>
        <a:srgbClr val="A00C26"/>
      </a:accent1>
      <a:accent2>
        <a:srgbClr val="E1861B"/>
      </a:accent2>
      <a:accent3>
        <a:srgbClr val="FFFFFF"/>
      </a:accent3>
      <a:accent4>
        <a:srgbClr val="043F72"/>
      </a:accent4>
      <a:accent5>
        <a:srgbClr val="CDAAAC"/>
      </a:accent5>
      <a:accent6>
        <a:srgbClr val="CC7917"/>
      </a:accent6>
      <a:hlink>
        <a:srgbClr val="064B86"/>
      </a:hlink>
      <a:folHlink>
        <a:srgbClr val="B2B2B2"/>
      </a:folHlink>
    </a:clrScheme>
    <a:fontScheme name="Site segmentation and redesign- webtalk">
      <a:majorFont>
        <a:latin typeface="Grundfos TheSans"/>
        <a:ea typeface=""/>
        <a:cs typeface=""/>
      </a:majorFont>
      <a:minorFont>
        <a:latin typeface="Grundfos TheSans"/>
        <a:ea typeface=""/>
        <a:cs typeface=""/>
      </a:minorFont>
    </a:fontScheme>
    <a:fmtScheme name="Prefab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00000"/>
              </a:schemeClr>
            </a:gs>
            <a:gs pos="30000">
              <a:schemeClr val="phClr">
                <a:tint val="60000"/>
                <a:satMod val="250000"/>
              </a:schemeClr>
            </a:gs>
            <a:gs pos="50000">
              <a:schemeClr val="phClr">
                <a:tint val="57000"/>
                <a:satMod val="250000"/>
              </a:schemeClr>
            </a:gs>
            <a:gs pos="100000">
              <a:schemeClr val="phClr">
                <a:tint val="17000"/>
                <a:satMod val="350000"/>
              </a:schemeClr>
            </a:gs>
          </a:gsLst>
          <a:lin ang="4000000" scaled="1"/>
        </a:gradFill>
        <a:gradFill rotWithShape="1">
          <a:gsLst>
            <a:gs pos="0">
              <a:schemeClr val="phClr">
                <a:tint val="75000"/>
                <a:satMod val="110000"/>
              </a:schemeClr>
            </a:gs>
            <a:gs pos="30000">
              <a:schemeClr val="phClr">
                <a:shade val="75000"/>
                <a:satMod val="130000"/>
              </a:schemeClr>
            </a:gs>
            <a:gs pos="50000">
              <a:schemeClr val="phClr">
                <a:shade val="70000"/>
                <a:satMod val="135000"/>
              </a:schemeClr>
            </a:gs>
            <a:gs pos="100000">
              <a:schemeClr val="phClr">
                <a:tint val="75000"/>
                <a:satMod val="110000"/>
              </a:schemeClr>
            </a:gs>
          </a:gsLst>
          <a:lin ang="4000000" scaled="1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0000" algn="ct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110000" algn="ctr" rotWithShape="0">
              <a:srgbClr val="000000">
                <a:alpha val="65000"/>
              </a:srgbClr>
            </a:outerShdw>
          </a:effectLst>
        </a:effectStyle>
        <a:effectStyle>
          <a:effectLst>
            <a:outerShdw blurRad="120000" algn="ctr" rotWithShape="0">
              <a:srgbClr val="000000">
                <a:alpha val="70000"/>
              </a:srgbClr>
            </a:outerShdw>
          </a:effectLst>
          <a:scene3d>
            <a:camera prst="orthographicFront"/>
            <a:lightRig rig="glow" dir="t">
              <a:rot lat="0" lon="0" rev="1800000"/>
            </a:lightRig>
          </a:scene3d>
          <a:sp3d contourW="12700" prstMaterial="dkEdge">
            <a:bevelT w="50800" h="44450" prst="angle"/>
            <a:contourClr>
              <a:schemeClr val="phClr">
                <a:shade val="4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tx2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Site segmentation and redesign- webtal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ite segmentation and redesign- webtal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e segmentation and redesign- webtal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e segmentation and redesign- webtal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e segmentation and redesign- webtal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e segmentation and redesign- webtal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e segmentation and redesign- webtal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ite segmentation and redesign- webtalk 8">
        <a:dk1>
          <a:srgbClr val="064B86"/>
        </a:dk1>
        <a:lt1>
          <a:srgbClr val="FFFFFF"/>
        </a:lt1>
        <a:dk2>
          <a:srgbClr val="064B86"/>
        </a:dk2>
        <a:lt2>
          <a:srgbClr val="808080"/>
        </a:lt2>
        <a:accent1>
          <a:srgbClr val="A00C26"/>
        </a:accent1>
        <a:accent2>
          <a:srgbClr val="E1861B"/>
        </a:accent2>
        <a:accent3>
          <a:srgbClr val="FFFFFF"/>
        </a:accent3>
        <a:accent4>
          <a:srgbClr val="043F72"/>
        </a:accent4>
        <a:accent5>
          <a:srgbClr val="CDAAAC"/>
        </a:accent5>
        <a:accent6>
          <a:srgbClr val="CC7917"/>
        </a:accent6>
        <a:hlink>
          <a:srgbClr val="064B8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_ACCJC Custom Template</Template>
  <TotalTime>6784</TotalTime>
  <Words>3491</Words>
  <Application>Microsoft Office PowerPoint</Application>
  <PresentationFormat>On-screen Show (4:3)</PresentationFormat>
  <Paragraphs>610</Paragraphs>
  <Slides>87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0</vt:i4>
      </vt:variant>
      <vt:variant>
        <vt:lpstr>Slide Titles</vt:lpstr>
      </vt:variant>
      <vt:variant>
        <vt:i4>87</vt:i4>
      </vt:variant>
    </vt:vector>
  </HeadingPairs>
  <TitlesOfParts>
    <vt:vector size="88" baseType="lpstr">
      <vt:lpstr>_Custom ACCJC Template_2011</vt:lpstr>
      <vt:lpstr>Preparing for a Comprehensive Accreditation Review</vt:lpstr>
      <vt:lpstr>Today’s Session</vt:lpstr>
      <vt:lpstr>PowerPoint Presentation</vt:lpstr>
      <vt:lpstr>PowerPoint Presentation</vt:lpstr>
      <vt:lpstr>Institutions Seek Accreditation to:</vt:lpstr>
      <vt:lpstr>ACCJC Encourages and Supports Institutional Development Through:</vt:lpstr>
      <vt:lpstr>Commission Actions on Institutions</vt:lpstr>
      <vt:lpstr>ACCJC Publications to support the Self Evaluation Process</vt:lpstr>
      <vt:lpstr>ACCJC Documents  to support the Self Evaluation Process</vt:lpstr>
      <vt:lpstr>Other Valuable Resources</vt:lpstr>
      <vt:lpstr>Discussion Board Topics</vt:lpstr>
      <vt:lpstr>Rubric for Evaluating  Institutional Effectiveness  Parts I – III</vt:lpstr>
      <vt:lpstr>Using the Rubric for Evaluating Institutional Effectiveness</vt:lpstr>
      <vt:lpstr>PowerPoint Presentation</vt:lpstr>
      <vt:lpstr>PowerPoint Presentation</vt:lpstr>
      <vt:lpstr>Purposes of the Self Evaluation Report</vt:lpstr>
      <vt:lpstr>Purposes of the Self Evaluation Report</vt:lpstr>
      <vt:lpstr>PowerPoint Presentation</vt:lpstr>
      <vt:lpstr>Eligibility Requirements (ERs)</vt:lpstr>
      <vt:lpstr>PowerPoint Presentation</vt:lpstr>
      <vt:lpstr>Standards of Accreditation:</vt:lpstr>
      <vt:lpstr>Standards are Not:</vt:lpstr>
      <vt:lpstr>The ACCJC Standards</vt:lpstr>
      <vt:lpstr>Standard I: Institutional Mission and  Effectiveness</vt:lpstr>
      <vt:lpstr>PowerPoint Presentation</vt:lpstr>
      <vt:lpstr>Standard II: Student Learning Programs and Services</vt:lpstr>
      <vt:lpstr>PowerPoint Presentation</vt:lpstr>
      <vt:lpstr>PowerPoint Presentation</vt:lpstr>
      <vt:lpstr> Standard III: Resources </vt:lpstr>
      <vt:lpstr>PowerPoint Presentation</vt:lpstr>
      <vt:lpstr>PowerPoint Presentation</vt:lpstr>
      <vt:lpstr>PowerPoint Presentation</vt:lpstr>
      <vt:lpstr>Standard IV:  Leadership and Governance</vt:lpstr>
      <vt:lpstr>PowerPoint Presentation</vt:lpstr>
      <vt:lpstr>Themes in the Standards</vt:lpstr>
      <vt:lpstr>Six themes integrate the Standards </vt:lpstr>
      <vt:lpstr>Elements of an Effective Program Review for  Integrated Planning </vt:lpstr>
      <vt:lpstr>PowerPoint Presentation</vt:lpstr>
      <vt:lpstr>The Requirements for Evidence in the  Self Evaluation Report</vt:lpstr>
      <vt:lpstr>Data and Evidence</vt:lpstr>
      <vt:lpstr>Data in the Self Evaluation Report</vt:lpstr>
      <vt:lpstr>trend data about the institution’s service area (related to mission):</vt:lpstr>
      <vt:lpstr>trend data about incoming students:</vt:lpstr>
      <vt:lpstr>PowerPoint Presentation</vt:lpstr>
      <vt:lpstr>Data Should Be In Disaggregated Form by:</vt:lpstr>
      <vt:lpstr>Data About Enrolled Students Must Include Student Achievement:</vt:lpstr>
      <vt:lpstr>Data on Student Achievement can also include:</vt:lpstr>
      <vt:lpstr>Data on Program Review should include:</vt:lpstr>
      <vt:lpstr>Data on Student Learning Outcomes should include:</vt:lpstr>
      <vt:lpstr>Data on Student Services should include:</vt:lpstr>
      <vt:lpstr>Other Data Should Include Evidence of:</vt:lpstr>
      <vt:lpstr>In summary, the college should:</vt:lpstr>
      <vt:lpstr>Exercise 1: Finding Evidence </vt:lpstr>
      <vt:lpstr>Organizing the College Community for  Self Evaluation</vt:lpstr>
      <vt:lpstr>In Order to Achieve an Accurate Self Evaluation Report, Institutions Should Seek</vt:lpstr>
      <vt:lpstr>The College Should Establish Structures and Processes for the Self Evaluation  that Ensure:</vt:lpstr>
      <vt:lpstr>Structures and Processes for the  Self Evaluation </vt:lpstr>
      <vt:lpstr>Resources for Doing a  Self Evaluation</vt:lpstr>
      <vt:lpstr>Institutional Reports</vt:lpstr>
      <vt:lpstr>Human Resources</vt:lpstr>
      <vt:lpstr>Technology Resources</vt:lpstr>
      <vt:lpstr>Commission Policies and Special Concerns</vt:lpstr>
      <vt:lpstr>Policies Which Must Be Addressed in a Separate Section of the Self Evaluation Report</vt:lpstr>
      <vt:lpstr>Other Commission Policies on:</vt:lpstr>
      <vt:lpstr>Other Commission Policies on:</vt:lpstr>
      <vt:lpstr>Colleges in Multi-College Districts/Systems</vt:lpstr>
      <vt:lpstr>Special Concerns</vt:lpstr>
      <vt:lpstr>Assuring Quality and Consistency of  Distance Education and Correspondence Education</vt:lpstr>
      <vt:lpstr>Distance Education (DE)</vt:lpstr>
      <vt:lpstr>Correspondence Education (CE)</vt:lpstr>
      <vt:lpstr>1. Monitoring Growth</vt:lpstr>
      <vt:lpstr>2.  Meeting Increased Expectations</vt:lpstr>
      <vt:lpstr>3.  Ensuring Mission Compatibility</vt:lpstr>
      <vt:lpstr>4.  Student Learning Outcomes</vt:lpstr>
      <vt:lpstr>5.  Student Achievement</vt:lpstr>
      <vt:lpstr>6.  Student Verification </vt:lpstr>
      <vt:lpstr>Format of the Self Evaluation Report and The Site Visit</vt:lpstr>
      <vt:lpstr>Format for the Report</vt:lpstr>
      <vt:lpstr>Format for the Report</vt:lpstr>
      <vt:lpstr>Format for the Report</vt:lpstr>
      <vt:lpstr>Submission of the Self Evaluation Report</vt:lpstr>
      <vt:lpstr>The Site Visit</vt:lpstr>
      <vt:lpstr>After the visit</vt:lpstr>
      <vt:lpstr>Getting Started</vt:lpstr>
      <vt:lpstr>PowerPoint Presentation</vt:lpstr>
      <vt:lpstr>PowerPoint Presentation</vt:lpstr>
      <vt:lpstr>Accrediting Commission for Community  and Junior Colleges Western Association of Schools and Colleges</vt:lpstr>
    </vt:vector>
  </TitlesOfParts>
  <Company>ACCJC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Brian Thiebaux</cp:lastModifiedBy>
  <cp:revision>252</cp:revision>
  <cp:lastPrinted>2012-02-09T22:03:08Z</cp:lastPrinted>
  <dcterms:created xsi:type="dcterms:W3CDTF">2003-09-05T15:16:44Z</dcterms:created>
  <dcterms:modified xsi:type="dcterms:W3CDTF">2012-05-23T00:28:33Z</dcterms:modified>
</cp:coreProperties>
</file>