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9"/>
  </p:notesMasterIdLst>
  <p:sldIdLst>
    <p:sldId id="256" r:id="rId2"/>
    <p:sldId id="257" r:id="rId3"/>
    <p:sldId id="277" r:id="rId4"/>
    <p:sldId id="258" r:id="rId5"/>
    <p:sldId id="274" r:id="rId6"/>
    <p:sldId id="271" r:id="rId7"/>
    <p:sldId id="314" r:id="rId8"/>
    <p:sldId id="272" r:id="rId9"/>
    <p:sldId id="268" r:id="rId10"/>
    <p:sldId id="322" r:id="rId11"/>
    <p:sldId id="316" r:id="rId12"/>
    <p:sldId id="308" r:id="rId13"/>
    <p:sldId id="347" r:id="rId14"/>
    <p:sldId id="351" r:id="rId15"/>
    <p:sldId id="323" r:id="rId16"/>
    <p:sldId id="324" r:id="rId17"/>
    <p:sldId id="325" r:id="rId18"/>
    <p:sldId id="327" r:id="rId19"/>
    <p:sldId id="346" r:id="rId20"/>
    <p:sldId id="328" r:id="rId21"/>
    <p:sldId id="330" r:id="rId22"/>
    <p:sldId id="345" r:id="rId23"/>
    <p:sldId id="350" r:id="rId24"/>
    <p:sldId id="333" r:id="rId25"/>
    <p:sldId id="334" r:id="rId26"/>
    <p:sldId id="335" r:id="rId27"/>
    <p:sldId id="331" r:id="rId28"/>
    <p:sldId id="329" r:id="rId29"/>
    <p:sldId id="326" r:id="rId30"/>
    <p:sldId id="338" r:id="rId31"/>
    <p:sldId id="339" r:id="rId32"/>
    <p:sldId id="342" r:id="rId33"/>
    <p:sldId id="348" r:id="rId34"/>
    <p:sldId id="341" r:id="rId35"/>
    <p:sldId id="349" r:id="rId36"/>
    <p:sldId id="344" r:id="rId37"/>
    <p:sldId id="31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1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C64BB-E3F4-46C4-A20D-E4BC9183FDB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C4D296-F1BF-4B52-AC69-CC522BA10A1B}">
      <dgm:prSet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Mission</a:t>
          </a:r>
        </a:p>
      </dgm:t>
    </dgm:pt>
    <dgm:pt modelId="{F3602572-315E-4B41-9CC4-0045D393CE4B}" type="parTrans" cxnId="{60713733-C78A-40AD-9450-5708DA319BA9}">
      <dgm:prSet/>
      <dgm:spPr/>
      <dgm:t>
        <a:bodyPr/>
        <a:lstStyle/>
        <a:p>
          <a:endParaRPr lang="en-US"/>
        </a:p>
      </dgm:t>
    </dgm:pt>
    <dgm:pt modelId="{D18908BA-16DC-46BE-82EE-DBC2763BF046}" type="sibTrans" cxnId="{60713733-C78A-40AD-9450-5708DA319BA9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1E5ADA0D-BD99-492B-AAA0-33898AA6857D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Comprehensive Educational Plan</a:t>
          </a:r>
        </a:p>
      </dgm:t>
    </dgm:pt>
    <dgm:pt modelId="{42ABCB3B-B305-4A86-AEC2-8115B3F34455}" type="parTrans" cxnId="{63C60715-B8B9-4625-BEBD-1BDDEFCDB15A}">
      <dgm:prSet/>
      <dgm:spPr/>
      <dgm:t>
        <a:bodyPr/>
        <a:lstStyle/>
        <a:p>
          <a:endParaRPr lang="en-US"/>
        </a:p>
      </dgm:t>
    </dgm:pt>
    <dgm:pt modelId="{2CC6E385-B6DF-4108-BE28-0A4ACD2DF7EA}" type="sibTrans" cxnId="{63C60715-B8B9-4625-BEBD-1BDDEFCDB15A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85D3E041-5FC3-458D-8DF4-053D220077BF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Strategic Plan</a:t>
          </a:r>
        </a:p>
        <a:p>
          <a:r>
            <a:rPr lang="en-US" sz="2400" dirty="0">
              <a:solidFill>
                <a:schemeClr val="tx1"/>
              </a:solidFill>
            </a:rPr>
            <a:t>Technology Plan</a:t>
          </a:r>
        </a:p>
        <a:p>
          <a:r>
            <a:rPr lang="en-US" sz="2400" dirty="0">
              <a:solidFill>
                <a:schemeClr val="tx1"/>
              </a:solidFill>
            </a:rPr>
            <a:t>Facilities Plan</a:t>
          </a:r>
        </a:p>
      </dgm:t>
    </dgm:pt>
    <dgm:pt modelId="{AD156969-8043-4947-B147-852666050BEE}" type="parTrans" cxnId="{CFD85B7D-E3B9-44F0-8DD9-69F3268AE567}">
      <dgm:prSet/>
      <dgm:spPr/>
      <dgm:t>
        <a:bodyPr/>
        <a:lstStyle/>
        <a:p>
          <a:endParaRPr lang="en-US"/>
        </a:p>
      </dgm:t>
    </dgm:pt>
    <dgm:pt modelId="{9D82428B-C408-4A37-8DCF-502F5990AA7A}" type="sibTrans" cxnId="{CFD85B7D-E3B9-44F0-8DD9-69F3268AE567}">
      <dgm:prSet/>
      <dgm:spPr/>
      <dgm:t>
        <a:bodyPr/>
        <a:lstStyle/>
        <a:p>
          <a:endParaRPr lang="en-US"/>
        </a:p>
      </dgm:t>
    </dgm:pt>
    <dgm:pt modelId="{74396D6C-583D-4DFF-8E97-0156229A685B}" type="pres">
      <dgm:prSet presAssocID="{215C64BB-E3F4-46C4-A20D-E4BC9183FDB4}" presName="outerComposite" presStyleCnt="0">
        <dgm:presLayoutVars>
          <dgm:chMax val="5"/>
          <dgm:dir/>
          <dgm:resizeHandles val="exact"/>
        </dgm:presLayoutVars>
      </dgm:prSet>
      <dgm:spPr/>
    </dgm:pt>
    <dgm:pt modelId="{7E9FBA1B-D7E4-482F-98E9-B31643EFBADE}" type="pres">
      <dgm:prSet presAssocID="{215C64BB-E3F4-46C4-A20D-E4BC9183FDB4}" presName="dummyMaxCanvas" presStyleCnt="0">
        <dgm:presLayoutVars/>
      </dgm:prSet>
      <dgm:spPr/>
    </dgm:pt>
    <dgm:pt modelId="{BC5E54E6-CF21-407F-B53D-D8FDE6FD8B0C}" type="pres">
      <dgm:prSet presAssocID="{215C64BB-E3F4-46C4-A20D-E4BC9183FDB4}" presName="ThreeNodes_1" presStyleLbl="node1" presStyleIdx="0" presStyleCnt="3" custScaleY="92756">
        <dgm:presLayoutVars>
          <dgm:bulletEnabled val="1"/>
        </dgm:presLayoutVars>
      </dgm:prSet>
      <dgm:spPr/>
    </dgm:pt>
    <dgm:pt modelId="{9DEF4AF7-B78B-4925-B42C-3F6141D33C0B}" type="pres">
      <dgm:prSet presAssocID="{215C64BB-E3F4-46C4-A20D-E4BC9183FDB4}" presName="ThreeNodes_2" presStyleLbl="node1" presStyleIdx="1" presStyleCnt="3" custScaleX="106271">
        <dgm:presLayoutVars>
          <dgm:bulletEnabled val="1"/>
        </dgm:presLayoutVars>
      </dgm:prSet>
      <dgm:spPr/>
    </dgm:pt>
    <dgm:pt modelId="{825504CA-22F0-4E86-B81A-F1CB7F1B7450}" type="pres">
      <dgm:prSet presAssocID="{215C64BB-E3F4-46C4-A20D-E4BC9183FDB4}" presName="ThreeNodes_3" presStyleLbl="node1" presStyleIdx="2" presStyleCnt="3">
        <dgm:presLayoutVars>
          <dgm:bulletEnabled val="1"/>
        </dgm:presLayoutVars>
      </dgm:prSet>
      <dgm:spPr/>
    </dgm:pt>
    <dgm:pt modelId="{228BAF88-E0F4-48A5-BCA2-4E81E7B78A3F}" type="pres">
      <dgm:prSet presAssocID="{215C64BB-E3F4-46C4-A20D-E4BC9183FDB4}" presName="ThreeConn_1-2" presStyleLbl="fgAccFollowNode1" presStyleIdx="0" presStyleCnt="2">
        <dgm:presLayoutVars>
          <dgm:bulletEnabled val="1"/>
        </dgm:presLayoutVars>
      </dgm:prSet>
      <dgm:spPr/>
    </dgm:pt>
    <dgm:pt modelId="{B01FDD8D-E684-44CB-966B-5A8CA4B5DAA9}" type="pres">
      <dgm:prSet presAssocID="{215C64BB-E3F4-46C4-A20D-E4BC9183FDB4}" presName="ThreeConn_2-3" presStyleLbl="fgAccFollowNode1" presStyleIdx="1" presStyleCnt="2">
        <dgm:presLayoutVars>
          <dgm:bulletEnabled val="1"/>
        </dgm:presLayoutVars>
      </dgm:prSet>
      <dgm:spPr/>
    </dgm:pt>
    <dgm:pt modelId="{96F45F75-D29E-4D5F-BCD0-9CD53D3DF2A4}" type="pres">
      <dgm:prSet presAssocID="{215C64BB-E3F4-46C4-A20D-E4BC9183FDB4}" presName="ThreeNodes_1_text" presStyleLbl="node1" presStyleIdx="2" presStyleCnt="3">
        <dgm:presLayoutVars>
          <dgm:bulletEnabled val="1"/>
        </dgm:presLayoutVars>
      </dgm:prSet>
      <dgm:spPr/>
    </dgm:pt>
    <dgm:pt modelId="{13039D56-E47E-4E8C-9E05-40E217F13BF0}" type="pres">
      <dgm:prSet presAssocID="{215C64BB-E3F4-46C4-A20D-E4BC9183FDB4}" presName="ThreeNodes_2_text" presStyleLbl="node1" presStyleIdx="2" presStyleCnt="3">
        <dgm:presLayoutVars>
          <dgm:bulletEnabled val="1"/>
        </dgm:presLayoutVars>
      </dgm:prSet>
      <dgm:spPr/>
    </dgm:pt>
    <dgm:pt modelId="{AC50E54E-D4A9-4A40-9A5D-3ED052DC549A}" type="pres">
      <dgm:prSet presAssocID="{215C64BB-E3F4-46C4-A20D-E4BC9183FDB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3C60715-B8B9-4625-BEBD-1BDDEFCDB15A}" srcId="{215C64BB-E3F4-46C4-A20D-E4BC9183FDB4}" destId="{1E5ADA0D-BD99-492B-AAA0-33898AA6857D}" srcOrd="1" destOrd="0" parTransId="{42ABCB3B-B305-4A86-AEC2-8115B3F34455}" sibTransId="{2CC6E385-B6DF-4108-BE28-0A4ACD2DF7EA}"/>
    <dgm:cxn modelId="{60713733-C78A-40AD-9450-5708DA319BA9}" srcId="{215C64BB-E3F4-46C4-A20D-E4BC9183FDB4}" destId="{30C4D296-F1BF-4B52-AC69-CC522BA10A1B}" srcOrd="0" destOrd="0" parTransId="{F3602572-315E-4B41-9CC4-0045D393CE4B}" sibTransId="{D18908BA-16DC-46BE-82EE-DBC2763BF046}"/>
    <dgm:cxn modelId="{5EB8ED73-92C2-4505-8ECC-F9F81B37DBAC}" type="presOf" srcId="{1E5ADA0D-BD99-492B-AAA0-33898AA6857D}" destId="{9DEF4AF7-B78B-4925-B42C-3F6141D33C0B}" srcOrd="0" destOrd="0" presId="urn:microsoft.com/office/officeart/2005/8/layout/vProcess5"/>
    <dgm:cxn modelId="{5CA16E54-80F9-4EC8-A5B0-583BE65AE0AD}" type="presOf" srcId="{85D3E041-5FC3-458D-8DF4-053D220077BF}" destId="{AC50E54E-D4A9-4A40-9A5D-3ED052DC549A}" srcOrd="1" destOrd="0" presId="urn:microsoft.com/office/officeart/2005/8/layout/vProcess5"/>
    <dgm:cxn modelId="{9A0EA457-E9DC-42B3-BF97-4DE4ACAA8704}" type="presOf" srcId="{2CC6E385-B6DF-4108-BE28-0A4ACD2DF7EA}" destId="{B01FDD8D-E684-44CB-966B-5A8CA4B5DAA9}" srcOrd="0" destOrd="0" presId="urn:microsoft.com/office/officeart/2005/8/layout/vProcess5"/>
    <dgm:cxn modelId="{CFD85B7D-E3B9-44F0-8DD9-69F3268AE567}" srcId="{215C64BB-E3F4-46C4-A20D-E4BC9183FDB4}" destId="{85D3E041-5FC3-458D-8DF4-053D220077BF}" srcOrd="2" destOrd="0" parTransId="{AD156969-8043-4947-B147-852666050BEE}" sibTransId="{9D82428B-C408-4A37-8DCF-502F5990AA7A}"/>
    <dgm:cxn modelId="{743E979B-F03E-4C24-9BB8-7216B02C4D9F}" type="presOf" srcId="{1E5ADA0D-BD99-492B-AAA0-33898AA6857D}" destId="{13039D56-E47E-4E8C-9E05-40E217F13BF0}" srcOrd="1" destOrd="0" presId="urn:microsoft.com/office/officeart/2005/8/layout/vProcess5"/>
    <dgm:cxn modelId="{AA05BCB9-7C05-45BD-BABC-1F9506D77FFB}" type="presOf" srcId="{85D3E041-5FC3-458D-8DF4-053D220077BF}" destId="{825504CA-22F0-4E86-B81A-F1CB7F1B7450}" srcOrd="0" destOrd="0" presId="urn:microsoft.com/office/officeart/2005/8/layout/vProcess5"/>
    <dgm:cxn modelId="{54746FC1-7F05-434A-9D92-4407304D3C5F}" type="presOf" srcId="{30C4D296-F1BF-4B52-AC69-CC522BA10A1B}" destId="{96F45F75-D29E-4D5F-BCD0-9CD53D3DF2A4}" srcOrd="1" destOrd="0" presId="urn:microsoft.com/office/officeart/2005/8/layout/vProcess5"/>
    <dgm:cxn modelId="{EE1896D0-F356-42C9-AF9E-4212EEA8E4A4}" type="presOf" srcId="{215C64BB-E3F4-46C4-A20D-E4BC9183FDB4}" destId="{74396D6C-583D-4DFF-8E97-0156229A685B}" srcOrd="0" destOrd="0" presId="urn:microsoft.com/office/officeart/2005/8/layout/vProcess5"/>
    <dgm:cxn modelId="{08D97BEE-9FEF-4A22-9ECF-3D4137B785BB}" type="presOf" srcId="{D18908BA-16DC-46BE-82EE-DBC2763BF046}" destId="{228BAF88-E0F4-48A5-BCA2-4E81E7B78A3F}" srcOrd="0" destOrd="0" presId="urn:microsoft.com/office/officeart/2005/8/layout/vProcess5"/>
    <dgm:cxn modelId="{97E7ACFA-2015-4E30-A629-4E87218FBD1E}" type="presOf" srcId="{30C4D296-F1BF-4B52-AC69-CC522BA10A1B}" destId="{BC5E54E6-CF21-407F-B53D-D8FDE6FD8B0C}" srcOrd="0" destOrd="0" presId="urn:microsoft.com/office/officeart/2005/8/layout/vProcess5"/>
    <dgm:cxn modelId="{1ABE5C99-1941-4A78-9BA4-5B3F5C5D8B43}" type="presParOf" srcId="{74396D6C-583D-4DFF-8E97-0156229A685B}" destId="{7E9FBA1B-D7E4-482F-98E9-B31643EFBADE}" srcOrd="0" destOrd="0" presId="urn:microsoft.com/office/officeart/2005/8/layout/vProcess5"/>
    <dgm:cxn modelId="{2C3B25F8-3154-4928-B897-8D899E668176}" type="presParOf" srcId="{74396D6C-583D-4DFF-8E97-0156229A685B}" destId="{BC5E54E6-CF21-407F-B53D-D8FDE6FD8B0C}" srcOrd="1" destOrd="0" presId="urn:microsoft.com/office/officeart/2005/8/layout/vProcess5"/>
    <dgm:cxn modelId="{D61AD9BD-8006-463B-BF57-2F2DDB973FC2}" type="presParOf" srcId="{74396D6C-583D-4DFF-8E97-0156229A685B}" destId="{9DEF4AF7-B78B-4925-B42C-3F6141D33C0B}" srcOrd="2" destOrd="0" presId="urn:microsoft.com/office/officeart/2005/8/layout/vProcess5"/>
    <dgm:cxn modelId="{8AAF0284-3A35-45B2-AAFA-1133F0E00D98}" type="presParOf" srcId="{74396D6C-583D-4DFF-8E97-0156229A685B}" destId="{825504CA-22F0-4E86-B81A-F1CB7F1B7450}" srcOrd="3" destOrd="0" presId="urn:microsoft.com/office/officeart/2005/8/layout/vProcess5"/>
    <dgm:cxn modelId="{81DDA1E0-1CB5-4614-9F0A-721C05A41738}" type="presParOf" srcId="{74396D6C-583D-4DFF-8E97-0156229A685B}" destId="{228BAF88-E0F4-48A5-BCA2-4E81E7B78A3F}" srcOrd="4" destOrd="0" presId="urn:microsoft.com/office/officeart/2005/8/layout/vProcess5"/>
    <dgm:cxn modelId="{745C86E2-837A-4A4C-8B3E-B16BB8C22A64}" type="presParOf" srcId="{74396D6C-583D-4DFF-8E97-0156229A685B}" destId="{B01FDD8D-E684-44CB-966B-5A8CA4B5DAA9}" srcOrd="5" destOrd="0" presId="urn:microsoft.com/office/officeart/2005/8/layout/vProcess5"/>
    <dgm:cxn modelId="{BB7DC970-DCEF-4C8B-998D-3CA39572D3E3}" type="presParOf" srcId="{74396D6C-583D-4DFF-8E97-0156229A685B}" destId="{96F45F75-D29E-4D5F-BCD0-9CD53D3DF2A4}" srcOrd="6" destOrd="0" presId="urn:microsoft.com/office/officeart/2005/8/layout/vProcess5"/>
    <dgm:cxn modelId="{BF1C99D6-FF2D-4186-8D9F-03A034FB3510}" type="presParOf" srcId="{74396D6C-583D-4DFF-8E97-0156229A685B}" destId="{13039D56-E47E-4E8C-9E05-40E217F13BF0}" srcOrd="7" destOrd="0" presId="urn:microsoft.com/office/officeart/2005/8/layout/vProcess5"/>
    <dgm:cxn modelId="{3C94B60A-BFAB-4BA8-AA82-281638903E68}" type="presParOf" srcId="{74396D6C-583D-4DFF-8E97-0156229A685B}" destId="{AC50E54E-D4A9-4A40-9A5D-3ED052DC549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A2207-494C-4154-BDCA-A14FA3D6DF2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3128A0-A4B6-4F52-8D83-69664CA2813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Step 1: Prepare and Discover</a:t>
          </a:r>
        </a:p>
      </dgm:t>
    </dgm:pt>
    <dgm:pt modelId="{FE0D9215-E008-4C3A-B8A6-E8EFD0EEAA8D}" type="parTrans" cxnId="{24F6CD83-42C0-4654-A057-C59531A9F89F}">
      <dgm:prSet/>
      <dgm:spPr/>
      <dgm:t>
        <a:bodyPr/>
        <a:lstStyle/>
        <a:p>
          <a:endParaRPr lang="en-US"/>
        </a:p>
      </dgm:t>
    </dgm:pt>
    <dgm:pt modelId="{63DC99A8-3EA0-4469-8A94-BDADA01F9B24}" type="sibTrans" cxnId="{24F6CD83-42C0-4654-A057-C59531A9F89F}">
      <dgm:prSet/>
      <dgm:spPr/>
      <dgm:t>
        <a:bodyPr/>
        <a:lstStyle/>
        <a:p>
          <a:endParaRPr lang="en-US"/>
        </a:p>
      </dgm:t>
    </dgm:pt>
    <dgm:pt modelId="{A063E6E0-9391-4A06-8275-0F3C84086A0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Step 2: Analyze, Interpret, and Reflect</a:t>
          </a:r>
        </a:p>
      </dgm:t>
    </dgm:pt>
    <dgm:pt modelId="{36FEEC6E-A53A-4960-8734-37166EF018A0}" type="parTrans" cxnId="{B61BF2D4-BAEF-44C7-A966-6A04DDA58E10}">
      <dgm:prSet/>
      <dgm:spPr/>
      <dgm:t>
        <a:bodyPr/>
        <a:lstStyle/>
        <a:p>
          <a:endParaRPr lang="en-US"/>
        </a:p>
      </dgm:t>
    </dgm:pt>
    <dgm:pt modelId="{A34AB7E5-D3B1-4224-95B1-9E3B3A2BEEAA}" type="sibTrans" cxnId="{B61BF2D4-BAEF-44C7-A966-6A04DDA58E10}">
      <dgm:prSet/>
      <dgm:spPr/>
      <dgm:t>
        <a:bodyPr/>
        <a:lstStyle/>
        <a:p>
          <a:endParaRPr lang="en-US"/>
        </a:p>
      </dgm:t>
    </dgm:pt>
    <dgm:pt modelId="{82F43A4F-8005-4E40-B241-764414E0A9A7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Step 3: Innovate, Aspire, and Set Goals </a:t>
          </a:r>
        </a:p>
      </dgm:t>
    </dgm:pt>
    <dgm:pt modelId="{2B067C61-E7F2-41CD-9670-26ADAD0449E4}" type="parTrans" cxnId="{87C2E052-2299-4B99-ADAE-7F146FA477FC}">
      <dgm:prSet/>
      <dgm:spPr/>
      <dgm:t>
        <a:bodyPr/>
        <a:lstStyle/>
        <a:p>
          <a:endParaRPr lang="en-US"/>
        </a:p>
      </dgm:t>
    </dgm:pt>
    <dgm:pt modelId="{89B3D1D6-6599-4EDE-8E0D-90F52EDABAD7}" type="sibTrans" cxnId="{87C2E052-2299-4B99-ADAE-7F146FA477FC}">
      <dgm:prSet/>
      <dgm:spPr/>
      <dgm:t>
        <a:bodyPr/>
        <a:lstStyle/>
        <a:p>
          <a:endParaRPr lang="en-US"/>
        </a:p>
      </dgm:t>
    </dgm:pt>
    <dgm:pt modelId="{68DC95C2-9471-493C-8A76-D020857DC2E9}" type="pres">
      <dgm:prSet presAssocID="{3F5A2207-494C-4154-BDCA-A14FA3D6DF2C}" presName="linear" presStyleCnt="0">
        <dgm:presLayoutVars>
          <dgm:animLvl val="lvl"/>
          <dgm:resizeHandles val="exact"/>
        </dgm:presLayoutVars>
      </dgm:prSet>
      <dgm:spPr/>
    </dgm:pt>
    <dgm:pt modelId="{7F329C56-F415-49D2-A71E-14BE010A16FC}" type="pres">
      <dgm:prSet presAssocID="{8F3128A0-A4B6-4F52-8D83-69664CA28137}" presName="parentText" presStyleLbl="node1" presStyleIdx="0" presStyleCnt="3" custLinFactNeighborX="0" custLinFactNeighborY="32075">
        <dgm:presLayoutVars>
          <dgm:chMax val="0"/>
          <dgm:bulletEnabled val="1"/>
        </dgm:presLayoutVars>
      </dgm:prSet>
      <dgm:spPr/>
    </dgm:pt>
    <dgm:pt modelId="{0854D598-B831-4F4A-8A7F-BF14D70654BC}" type="pres">
      <dgm:prSet presAssocID="{63DC99A8-3EA0-4469-8A94-BDADA01F9B24}" presName="spacer" presStyleCnt="0"/>
      <dgm:spPr/>
    </dgm:pt>
    <dgm:pt modelId="{2CC63902-2998-4976-A7A0-573B8C4BF53D}" type="pres">
      <dgm:prSet presAssocID="{A063E6E0-9391-4A06-8275-0F3C84086A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2DCEBC-F46D-4482-9B6E-08F9BAFB42BA}" type="pres">
      <dgm:prSet presAssocID="{A34AB7E5-D3B1-4224-95B1-9E3B3A2BEEAA}" presName="spacer" presStyleCnt="0"/>
      <dgm:spPr/>
    </dgm:pt>
    <dgm:pt modelId="{95F3D243-D903-4716-BC58-41D4B2483903}" type="pres">
      <dgm:prSet presAssocID="{82F43A4F-8005-4E40-B241-764414E0A9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D4C538-EAAD-44A0-975E-594F8F7A41BA}" type="presOf" srcId="{82F43A4F-8005-4E40-B241-764414E0A9A7}" destId="{95F3D243-D903-4716-BC58-41D4B2483903}" srcOrd="0" destOrd="0" presId="urn:microsoft.com/office/officeart/2005/8/layout/vList2"/>
    <dgm:cxn modelId="{87C2E052-2299-4B99-ADAE-7F146FA477FC}" srcId="{3F5A2207-494C-4154-BDCA-A14FA3D6DF2C}" destId="{82F43A4F-8005-4E40-B241-764414E0A9A7}" srcOrd="2" destOrd="0" parTransId="{2B067C61-E7F2-41CD-9670-26ADAD0449E4}" sibTransId="{89B3D1D6-6599-4EDE-8E0D-90F52EDABAD7}"/>
    <dgm:cxn modelId="{75E8AA75-4C8F-49CF-9561-AD5D4B38098C}" type="presOf" srcId="{8F3128A0-A4B6-4F52-8D83-69664CA28137}" destId="{7F329C56-F415-49D2-A71E-14BE010A16FC}" srcOrd="0" destOrd="0" presId="urn:microsoft.com/office/officeart/2005/8/layout/vList2"/>
    <dgm:cxn modelId="{24F6CD83-42C0-4654-A057-C59531A9F89F}" srcId="{3F5A2207-494C-4154-BDCA-A14FA3D6DF2C}" destId="{8F3128A0-A4B6-4F52-8D83-69664CA28137}" srcOrd="0" destOrd="0" parTransId="{FE0D9215-E008-4C3A-B8A6-E8EFD0EEAA8D}" sibTransId="{63DC99A8-3EA0-4469-8A94-BDADA01F9B24}"/>
    <dgm:cxn modelId="{84F989B0-E1C4-41B6-A39E-64A5EC06EF13}" type="presOf" srcId="{3F5A2207-494C-4154-BDCA-A14FA3D6DF2C}" destId="{68DC95C2-9471-493C-8A76-D020857DC2E9}" srcOrd="0" destOrd="0" presId="urn:microsoft.com/office/officeart/2005/8/layout/vList2"/>
    <dgm:cxn modelId="{B61BF2D4-BAEF-44C7-A966-6A04DDA58E10}" srcId="{3F5A2207-494C-4154-BDCA-A14FA3D6DF2C}" destId="{A063E6E0-9391-4A06-8275-0F3C84086A09}" srcOrd="1" destOrd="0" parTransId="{36FEEC6E-A53A-4960-8734-37166EF018A0}" sibTransId="{A34AB7E5-D3B1-4224-95B1-9E3B3A2BEEAA}"/>
    <dgm:cxn modelId="{5F8B23FE-980A-4AF9-9C40-96A01E942FE8}" type="presOf" srcId="{A063E6E0-9391-4A06-8275-0F3C84086A09}" destId="{2CC63902-2998-4976-A7A0-573B8C4BF53D}" srcOrd="0" destOrd="0" presId="urn:microsoft.com/office/officeart/2005/8/layout/vList2"/>
    <dgm:cxn modelId="{E7A70513-F8ED-4ADB-8EF8-BF0C5907F59E}" type="presParOf" srcId="{68DC95C2-9471-493C-8A76-D020857DC2E9}" destId="{7F329C56-F415-49D2-A71E-14BE010A16FC}" srcOrd="0" destOrd="0" presId="urn:microsoft.com/office/officeart/2005/8/layout/vList2"/>
    <dgm:cxn modelId="{2C5066BE-BA7C-4838-B0FD-6228DFE88A1E}" type="presParOf" srcId="{68DC95C2-9471-493C-8A76-D020857DC2E9}" destId="{0854D598-B831-4F4A-8A7F-BF14D70654BC}" srcOrd="1" destOrd="0" presId="urn:microsoft.com/office/officeart/2005/8/layout/vList2"/>
    <dgm:cxn modelId="{EE128E41-6C59-4EF8-81BD-7C817A2924B8}" type="presParOf" srcId="{68DC95C2-9471-493C-8A76-D020857DC2E9}" destId="{2CC63902-2998-4976-A7A0-573B8C4BF53D}" srcOrd="2" destOrd="0" presId="urn:microsoft.com/office/officeart/2005/8/layout/vList2"/>
    <dgm:cxn modelId="{DDF61296-0B9E-4237-87FE-D4047182DF0B}" type="presParOf" srcId="{68DC95C2-9471-493C-8A76-D020857DC2E9}" destId="{D02DCEBC-F46D-4482-9B6E-08F9BAFB42BA}" srcOrd="3" destOrd="0" presId="urn:microsoft.com/office/officeart/2005/8/layout/vList2"/>
    <dgm:cxn modelId="{4AEA8FEE-8721-4382-9139-B0BBD57609C3}" type="presParOf" srcId="{68DC95C2-9471-493C-8A76-D020857DC2E9}" destId="{95F3D243-D903-4716-BC58-41D4B24839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E54E6-CF21-407F-B53D-D8FDE6FD8B0C}">
      <dsp:nvSpPr>
        <dsp:cNvPr id="0" name=""/>
        <dsp:cNvSpPr/>
      </dsp:nvSpPr>
      <dsp:spPr>
        <a:xfrm>
          <a:off x="0" y="47592"/>
          <a:ext cx="4024807" cy="1218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Mission</a:t>
          </a:r>
        </a:p>
      </dsp:txBody>
      <dsp:txXfrm>
        <a:off x="35698" y="83290"/>
        <a:ext cx="2612482" cy="1147411"/>
      </dsp:txXfrm>
    </dsp:sp>
    <dsp:sp modelId="{9DEF4AF7-B78B-4925-B42C-3F6141D33C0B}">
      <dsp:nvSpPr>
        <dsp:cNvPr id="0" name=""/>
        <dsp:cNvSpPr/>
      </dsp:nvSpPr>
      <dsp:spPr>
        <a:xfrm>
          <a:off x="228932" y="1532991"/>
          <a:ext cx="4277203" cy="1313992"/>
        </a:xfrm>
        <a:prstGeom prst="roundRect">
          <a:avLst>
            <a:gd name="adj" fmla="val 10000"/>
          </a:avLst>
        </a:prstGeom>
        <a:solidFill>
          <a:schemeClr val="accent2">
            <a:hueOff val="349352"/>
            <a:satOff val="-7500"/>
            <a:lumOff val="169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Comprehensive Educational Plan</a:t>
          </a:r>
        </a:p>
      </dsp:txBody>
      <dsp:txXfrm>
        <a:off x="267418" y="1571477"/>
        <a:ext cx="2915175" cy="1237020"/>
      </dsp:txXfrm>
    </dsp:sp>
    <dsp:sp modelId="{825504CA-22F0-4E86-B81A-F1CB7F1B7450}">
      <dsp:nvSpPr>
        <dsp:cNvPr id="0" name=""/>
        <dsp:cNvSpPr/>
      </dsp:nvSpPr>
      <dsp:spPr>
        <a:xfrm>
          <a:off x="710260" y="3065983"/>
          <a:ext cx="4024807" cy="1313992"/>
        </a:xfrm>
        <a:prstGeom prst="roundRect">
          <a:avLst>
            <a:gd name="adj" fmla="val 10000"/>
          </a:avLst>
        </a:prstGeom>
        <a:solidFill>
          <a:schemeClr val="accent2">
            <a:hueOff val="698705"/>
            <a:satOff val="-15000"/>
            <a:lumOff val="339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Strategic Plan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Technology Plan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Facilities Plan</a:t>
          </a:r>
        </a:p>
      </dsp:txBody>
      <dsp:txXfrm>
        <a:off x="748746" y="3104469"/>
        <a:ext cx="2738610" cy="1237020"/>
      </dsp:txXfrm>
    </dsp:sp>
    <dsp:sp modelId="{228BAF88-E0F4-48A5-BCA2-4E81E7B78A3F}">
      <dsp:nvSpPr>
        <dsp:cNvPr id="0" name=""/>
        <dsp:cNvSpPr/>
      </dsp:nvSpPr>
      <dsp:spPr>
        <a:xfrm>
          <a:off x="3170712" y="996444"/>
          <a:ext cx="854095" cy="854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362883" y="996444"/>
        <a:ext cx="469753" cy="642706"/>
      </dsp:txXfrm>
    </dsp:sp>
    <dsp:sp modelId="{B01FDD8D-E684-44CB-966B-5A8CA4B5DAA9}">
      <dsp:nvSpPr>
        <dsp:cNvPr id="0" name=""/>
        <dsp:cNvSpPr/>
      </dsp:nvSpPr>
      <dsp:spPr>
        <a:xfrm>
          <a:off x="3525842" y="2520676"/>
          <a:ext cx="854095" cy="854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9050" cap="rnd" cmpd="sng" algn="ctr">
          <a:solidFill>
            <a:schemeClr val="accent2">
              <a:tint val="40000"/>
              <a:alpha val="90000"/>
              <a:hueOff val="167351"/>
              <a:satOff val="25149"/>
              <a:lumOff val="5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18013" y="2520676"/>
        <a:ext cx="469753" cy="642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29C56-F415-49D2-A71E-14BE010A16FC}">
      <dsp:nvSpPr>
        <dsp:cNvPr id="0" name=""/>
        <dsp:cNvSpPr/>
      </dsp:nvSpPr>
      <dsp:spPr>
        <a:xfrm>
          <a:off x="0" y="347661"/>
          <a:ext cx="8006800" cy="795600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Step 1: Prepare and Discover</a:t>
          </a:r>
        </a:p>
      </dsp:txBody>
      <dsp:txXfrm>
        <a:off x="38838" y="386499"/>
        <a:ext cx="7929124" cy="717924"/>
      </dsp:txXfrm>
    </dsp:sp>
    <dsp:sp modelId="{2CC63902-2998-4976-A7A0-573B8C4BF53D}">
      <dsp:nvSpPr>
        <dsp:cNvPr id="0" name=""/>
        <dsp:cNvSpPr/>
      </dsp:nvSpPr>
      <dsp:spPr>
        <a:xfrm>
          <a:off x="0" y="1209773"/>
          <a:ext cx="8006800" cy="795600"/>
        </a:xfrm>
        <a:prstGeom prst="round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Step 2: Analyze, Interpret, and Reflect</a:t>
          </a:r>
        </a:p>
      </dsp:txBody>
      <dsp:txXfrm>
        <a:off x="38838" y="1248611"/>
        <a:ext cx="7929124" cy="717924"/>
      </dsp:txXfrm>
    </dsp:sp>
    <dsp:sp modelId="{95F3D243-D903-4716-BC58-41D4B2483903}">
      <dsp:nvSpPr>
        <dsp:cNvPr id="0" name=""/>
        <dsp:cNvSpPr/>
      </dsp:nvSpPr>
      <dsp:spPr>
        <a:xfrm>
          <a:off x="0" y="2103293"/>
          <a:ext cx="8006800" cy="795600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Step 3: Innovate, Aspire, and Set Goals </a:t>
          </a:r>
        </a:p>
      </dsp:txBody>
      <dsp:txXfrm>
        <a:off x="38838" y="2142131"/>
        <a:ext cx="792912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F8BF1-8568-4FA0-A5D7-A36A8A44927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CA8DA-6A2A-4573-8D4A-88C9208DE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05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75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3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7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9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9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0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0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4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2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490A-2DC9-4159-92D8-A4B9555C5B2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CA4326-6A18-48C4-9462-DC525B3C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7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3A7A-A9D8-7F13-AAF4-C4F108173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718" y="2404534"/>
            <a:ext cx="8723285" cy="1646302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Palo Verde Community College District</a:t>
            </a:r>
            <a:br>
              <a:rPr lang="en-US" dirty="0"/>
            </a:br>
            <a:r>
              <a:rPr lang="en-US" sz="4400" dirty="0"/>
              <a:t>Comprehensive 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Educational</a:t>
            </a:r>
            <a:r>
              <a:rPr lang="en-US" sz="4400" dirty="0"/>
              <a:t> Plan</a:t>
            </a:r>
            <a:br>
              <a:rPr lang="en-US" sz="4400" dirty="0"/>
            </a:br>
            <a:r>
              <a:rPr lang="en-US" sz="4000" dirty="0"/>
              <a:t>2025-2033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5393A-B211-81EA-B6E0-4F78C3EA9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CEP Task Force Meeting #1</a:t>
            </a:r>
          </a:p>
          <a:p>
            <a:r>
              <a:rPr lang="en-US" dirty="0"/>
              <a:t>Kick-off and Data Presentation, Part One</a:t>
            </a:r>
          </a:p>
          <a:p>
            <a:r>
              <a:rPr lang="en-US" dirty="0"/>
              <a:t>August 29, 2024</a:t>
            </a:r>
          </a:p>
        </p:txBody>
      </p:sp>
    </p:spTree>
    <p:extLst>
      <p:ext uri="{BB962C8B-B14F-4D97-AF65-F5344CB8AC3E}">
        <p14:creationId xmlns:p14="http://schemas.microsoft.com/office/powerpoint/2010/main" val="376309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0ED4-315D-9F28-6084-D7626332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06746" cy="13208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CEP Planning Process Timeline 2024-2025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1E4910-823D-963A-62DB-10EF524C2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313" y="1520454"/>
            <a:ext cx="9812576" cy="4867743"/>
          </a:xfrm>
        </p:spPr>
      </p:pic>
    </p:spTree>
    <p:extLst>
      <p:ext uri="{BB962C8B-B14F-4D97-AF65-F5344CB8AC3E}">
        <p14:creationId xmlns:p14="http://schemas.microsoft.com/office/powerpoint/2010/main" val="428738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E872-909B-9154-A3A4-5D153BE7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76267" cy="9340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Role of the ad hoc CEP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B691-0FE2-35A2-4C3D-296E59869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664"/>
            <a:ext cx="10056184" cy="5094879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CEP Task Force serves as an ad hoc work group to help guide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the </a:t>
            </a:r>
            <a:r>
              <a:rPr lang="en-US" sz="2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Comprehensive Educational Plan   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 to the project and prioritize attending all Task Force meetings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Actively engage in data analysis and discussions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 the college and/or community (not just your own program)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in collegially and collaboratively 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student success, equity, and community needs at the center of discussions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FUN!!!</a:t>
            </a:r>
          </a:p>
          <a:p>
            <a:pPr marL="400050" lvl="1">
              <a:spcBef>
                <a:spcPts val="0"/>
              </a:spcBef>
            </a:pPr>
            <a:endParaRPr lang="en-US" sz="22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>
              <a:spcBef>
                <a:spcPts val="0"/>
              </a:spcBef>
            </a:pPr>
            <a:endParaRPr lang="en-US" sz="22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4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A3DB-77BE-92BA-1D4D-9E8A44A5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CEP Process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Communication and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7B73-34AA-E66F-38E3-82B73E5D7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46554"/>
            <a:ext cx="9851085" cy="287324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CEP Webpage</a:t>
            </a:r>
          </a:p>
          <a:p>
            <a:r>
              <a:rPr lang="en-US" sz="3200" dirty="0">
                <a:solidFill>
                  <a:schemeClr val="tx1"/>
                </a:solidFill>
              </a:rPr>
              <a:t>Monthly Updates</a:t>
            </a:r>
          </a:p>
          <a:p>
            <a:r>
              <a:rPr lang="en-US" sz="3200" dirty="0">
                <a:solidFill>
                  <a:schemeClr val="tx1"/>
                </a:solidFill>
              </a:rPr>
              <a:t>Superintendent/President’s Communication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Cabinet, Councils, Committees, and Departments</a:t>
            </a:r>
          </a:p>
        </p:txBody>
      </p:sp>
    </p:spTree>
    <p:extLst>
      <p:ext uri="{BB962C8B-B14F-4D97-AF65-F5344CB8AC3E}">
        <p14:creationId xmlns:p14="http://schemas.microsoft.com/office/powerpoint/2010/main" val="170513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3358-B85C-6F99-641C-9AC1ACB0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Internal Scan Data Presentation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491E95B-F45F-0A27-F44D-093E77086269}"/>
              </a:ext>
            </a:extLst>
          </p:cNvPr>
          <p:cNvSpPr/>
          <p:nvPr/>
        </p:nvSpPr>
        <p:spPr>
          <a:xfrm>
            <a:off x="677334" y="1796470"/>
            <a:ext cx="2712027" cy="2483427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roadway" panose="04040905080B02020502" pitchFamily="82" charset="0"/>
                <a:cs typeface="Arial" panose="020B0604020202020204" pitchFamily="34" charset="0"/>
              </a:rPr>
              <a:t>Good News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1AE215C-33AA-22C0-414E-65E175C8340C}"/>
              </a:ext>
            </a:extLst>
          </p:cNvPr>
          <p:cNvSpPr/>
          <p:nvPr/>
        </p:nvSpPr>
        <p:spPr>
          <a:xfrm>
            <a:off x="3792683" y="2473037"/>
            <a:ext cx="2951018" cy="2483427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roadway" panose="04040905080B02020502" pitchFamily="82" charset="0"/>
                <a:cs typeface="Arial" panose="020B0604020202020204" pitchFamily="34" charset="0"/>
              </a:rPr>
              <a:t>Gaps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A0C3F0A-156E-10CC-0869-D75E37773BEF}"/>
              </a:ext>
            </a:extLst>
          </p:cNvPr>
          <p:cNvSpPr/>
          <p:nvPr/>
        </p:nvSpPr>
        <p:spPr>
          <a:xfrm>
            <a:off x="7147023" y="2913699"/>
            <a:ext cx="3753042" cy="3127663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Broadway" panose="04040905080B02020502" pitchFamily="82" charset="0"/>
              </a:rPr>
              <a:t>Items of Interest</a:t>
            </a:r>
          </a:p>
        </p:txBody>
      </p:sp>
    </p:spTree>
    <p:extLst>
      <p:ext uri="{BB962C8B-B14F-4D97-AF65-F5344CB8AC3E}">
        <p14:creationId xmlns:p14="http://schemas.microsoft.com/office/powerpoint/2010/main" val="70363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A1F6A-14B0-8D4D-A9B9-20278AC09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7"/>
          <a:stretch/>
        </p:blipFill>
        <p:spPr>
          <a:xfrm>
            <a:off x="405247" y="458770"/>
            <a:ext cx="9549244" cy="59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0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73ED9-CDA0-B0AA-BD9A-A0EA5F3F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46" y="935182"/>
            <a:ext cx="11363075" cy="492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73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FD391-7115-9DEA-3E0A-BFAE7C9A7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0" y="685801"/>
            <a:ext cx="11693285" cy="52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76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348D4-34F4-0E56-80DE-7B8EA85F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55" y="481766"/>
            <a:ext cx="9412272" cy="58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2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B7F54-6039-E80E-026A-93A4CA3A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5" y="820882"/>
            <a:ext cx="11474850" cy="50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04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E827CF-6089-DD1A-3AD3-93C7D97E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521670"/>
            <a:ext cx="9081655" cy="5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8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E6A4-95D7-611C-9281-70B436B1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071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Welcome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DFD4-5030-AA2E-1931-A290764CB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649"/>
            <a:ext cx="8596668" cy="4110962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Welcome</a:t>
            </a:r>
          </a:p>
          <a:p>
            <a:pPr lvl="1"/>
            <a:r>
              <a:rPr lang="en-US" sz="2600" dirty="0"/>
              <a:t>Dr. Bruce Moses</a:t>
            </a:r>
          </a:p>
          <a:p>
            <a:pPr lvl="1"/>
            <a:r>
              <a:rPr lang="en-US" sz="2600" dirty="0"/>
              <a:t>Clint Cowden</a:t>
            </a:r>
          </a:p>
          <a:p>
            <a:r>
              <a:rPr lang="en-US" sz="2800" b="1" dirty="0"/>
              <a:t>Introductions</a:t>
            </a:r>
          </a:p>
          <a:p>
            <a:pPr lvl="1"/>
            <a:r>
              <a:rPr lang="en-US" sz="2800" dirty="0"/>
              <a:t>Ad hoc CEP Task Force Members</a:t>
            </a:r>
          </a:p>
          <a:p>
            <a:r>
              <a:rPr lang="en-US" sz="2800" b="1" dirty="0"/>
              <a:t>Higher Education Consulting Team Overview</a:t>
            </a:r>
          </a:p>
          <a:p>
            <a:pPr lvl="1"/>
            <a:r>
              <a:rPr lang="en-US" sz="2800" dirty="0"/>
              <a:t>Dr. Lori Bennett</a:t>
            </a:r>
          </a:p>
          <a:p>
            <a:pPr lvl="1"/>
            <a:r>
              <a:rPr lang="en-US" sz="2800" dirty="0"/>
              <a:t>Nga Pham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3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4C7504-7837-40D1-215E-516F77E4C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9" y="665018"/>
            <a:ext cx="11543016" cy="53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12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0EC9FC-9FFB-203E-7007-FC0603492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2" y="592282"/>
            <a:ext cx="10222675" cy="55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50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FB342-5183-483F-7DEB-BC4753229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" t="589" r="1750" b="1"/>
          <a:stretch/>
        </p:blipFill>
        <p:spPr>
          <a:xfrm>
            <a:off x="365413" y="802242"/>
            <a:ext cx="11461173" cy="52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5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2B73D1-C6F6-67B7-D992-04E5D5446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846" y="97326"/>
            <a:ext cx="6494318" cy="66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66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CED27-ABE5-B498-D684-CF1DC25D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57" y="857250"/>
            <a:ext cx="114128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85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A58BD-F415-13A8-CC44-594409746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1" y="1433932"/>
            <a:ext cx="11188953" cy="39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7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250E5-CCD6-9860-6442-690E5E68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15" y="348287"/>
            <a:ext cx="9585660" cy="61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68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314F9-8592-E17D-7E58-CCF29CB9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395804"/>
            <a:ext cx="9774154" cy="60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55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BFC24A-33F0-5115-AF42-CBED08DF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55" y="631745"/>
            <a:ext cx="9556954" cy="58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CB910-4329-177C-1D87-8C9D9B14C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89" y="782053"/>
            <a:ext cx="10927462" cy="56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2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graduation cap&#10;&#10;Description automatically generated">
            <a:extLst>
              <a:ext uri="{FF2B5EF4-FFF2-40B4-BE49-F238E27FC236}">
                <a16:creationId xmlns:a16="http://schemas.microsoft.com/office/drawing/2014/main" id="{25FE1AC1-1C7A-6D2C-EA68-ACD9A43B7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2476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CA4997-9990-6720-0A52-60D321F3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Discussion Activity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66323-F953-B698-E010-57C1A18F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Why Spend Time on Long-Term Planning?</a:t>
            </a:r>
          </a:p>
          <a:p>
            <a:pPr lvl="1"/>
            <a:r>
              <a:rPr lang="en-US" sz="2000" dirty="0"/>
              <a:t>Purpose?</a:t>
            </a:r>
          </a:p>
          <a:p>
            <a:pPr lvl="1"/>
            <a:r>
              <a:rPr lang="en-US" sz="2000" dirty="0"/>
              <a:t>Benefits?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36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56CF6-3DD8-1E1A-C4D7-C02653C0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52"/>
          <a:stretch/>
        </p:blipFill>
        <p:spPr>
          <a:xfrm>
            <a:off x="396815" y="376925"/>
            <a:ext cx="10690285" cy="6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58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8A9C3-3ED6-14E3-5150-1371530A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9" y="357415"/>
            <a:ext cx="9240253" cy="61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4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AF957-0309-A8A8-6D25-E3FBFB9FD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6" y="224452"/>
            <a:ext cx="9438774" cy="64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14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6EDDE1-0907-0F6E-FE7C-2D92AE40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6" y="1445342"/>
            <a:ext cx="11327321" cy="36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2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D73F2-B9F0-50E0-6BAF-CA3B07B1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094" y="266068"/>
            <a:ext cx="9108406" cy="63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23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9D1E9C-6EEC-6456-2C27-CD3D3655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3" y="451599"/>
            <a:ext cx="9730252" cy="62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50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4997-9990-6720-0A52-60D321F3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Internal Data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B38F1-0E28-AE70-8690-D1593A46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53" y="2092955"/>
            <a:ext cx="8138862" cy="3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93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Content Placeholder 6" descr="A group of people in graduation gowns and caps posing for a photo&#10;&#10;Description automatically generated">
            <a:extLst>
              <a:ext uri="{FF2B5EF4-FFF2-40B4-BE49-F238E27FC236}">
                <a16:creationId xmlns:a16="http://schemas.microsoft.com/office/drawing/2014/main" id="{3BC407B8-4865-5B94-062F-5CB8D7212E8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" r="1" b="10800"/>
          <a:stretch/>
        </p:blipFill>
        <p:spPr>
          <a:xfrm>
            <a:off x="568452" y="567266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398C-C3AE-D691-9479-7DA38DF0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2388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Comprehensive Educational Plan 2025-2033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EFCA7-2FE1-C72A-67F7-01071978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53389"/>
            <a:ext cx="8596668" cy="3987973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Comprehensive Educational Plan: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</a:t>
            </a:r>
            <a:r>
              <a:rPr lang="en-US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visionary</a:t>
            </a: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direction and establishes </a:t>
            </a:r>
            <a:r>
              <a:rPr lang="en-US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priorities</a:t>
            </a: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College for the next eight years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aligns</a:t>
            </a: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statewide initiatives and local community needs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integrates </a:t>
            </a: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various planning efforts that currently exist in the College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serves as a </a:t>
            </a:r>
            <a:r>
              <a:rPr lang="en-US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</a:t>
            </a: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planning, technology planning, </a:t>
            </a:r>
            <a:r>
              <a:rPr lang="en-US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 improvements, resource allocation, and other emerging plans of the College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0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7E7A-18B2-AD9A-BDFF-A4E938A9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1069848"/>
            <a:ext cx="1027177" cy="4261104"/>
          </a:xfrm>
        </p:spPr>
        <p:txBody>
          <a:bodyPr vert="vert270"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Integrated Planning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CE856B-DBFF-00A8-D31F-7C17F9D15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793157"/>
              </p:ext>
            </p:extLst>
          </p:nvPr>
        </p:nvGraphicFramePr>
        <p:xfrm>
          <a:off x="2188467" y="581216"/>
          <a:ext cx="4735068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8B3E9D-ADC5-4EA9-0365-6BC4FE0AF298}"/>
              </a:ext>
            </a:extLst>
          </p:cNvPr>
          <p:cNvSpPr/>
          <p:nvPr/>
        </p:nvSpPr>
        <p:spPr>
          <a:xfrm>
            <a:off x="3397007" y="5170360"/>
            <a:ext cx="3904478" cy="11064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Program Plans</a:t>
            </a:r>
          </a:p>
          <a:p>
            <a:r>
              <a:rPr lang="en-US" dirty="0">
                <a:solidFill>
                  <a:schemeClr val="tx1"/>
                </a:solidFill>
              </a:rPr>
              <a:t>Other Annual College Plans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8E128-8D68-2B73-C1EF-E50F2528DE41}"/>
              </a:ext>
            </a:extLst>
          </p:cNvPr>
          <p:cNvSpPr txBox="1"/>
          <p:nvPr/>
        </p:nvSpPr>
        <p:spPr>
          <a:xfrm>
            <a:off x="7905000" y="1819656"/>
            <a:ext cx="1943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Resource Allocation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9E686B-EBF7-49FB-03D6-35C9067F7209}"/>
              </a:ext>
            </a:extLst>
          </p:cNvPr>
          <p:cNvCxnSpPr>
            <a:cxnSpLocks/>
          </p:cNvCxnSpPr>
          <p:nvPr/>
        </p:nvCxnSpPr>
        <p:spPr>
          <a:xfrm>
            <a:off x="1892808" y="914079"/>
            <a:ext cx="0" cy="5006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A9BDAC-EE77-9186-A295-69B1A773A3CB}"/>
              </a:ext>
            </a:extLst>
          </p:cNvPr>
          <p:cNvCxnSpPr/>
          <p:nvPr/>
        </p:nvCxnSpPr>
        <p:spPr>
          <a:xfrm>
            <a:off x="7604760" y="1069848"/>
            <a:ext cx="0" cy="4983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78DDF2-C0D4-F84D-EAB9-82A74AF029B9}"/>
              </a:ext>
            </a:extLst>
          </p:cNvPr>
          <p:cNvSpPr txBox="1"/>
          <p:nvPr/>
        </p:nvSpPr>
        <p:spPr>
          <a:xfrm>
            <a:off x="8211312" y="3840480"/>
            <a:ext cx="1883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Outcomes Assessment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270F4C5-7AFA-6DF5-BA3C-9D7EFB632F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89624" y="2953834"/>
            <a:ext cx="905256" cy="4937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F80FF9A-D7B7-9E01-B4AD-D9A84D804225}"/>
              </a:ext>
            </a:extLst>
          </p:cNvPr>
          <p:cNvGrpSpPr/>
          <p:nvPr/>
        </p:nvGrpSpPr>
        <p:grpSpPr>
          <a:xfrm>
            <a:off x="5983005" y="4638729"/>
            <a:ext cx="854095" cy="854095"/>
            <a:chOff x="3525842" y="2520676"/>
            <a:chExt cx="854095" cy="854095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6D2CAB9D-C113-0351-4F9B-C06728D95031}"/>
                </a:ext>
              </a:extLst>
            </p:cNvPr>
            <p:cNvSpPr/>
            <p:nvPr/>
          </p:nvSpPr>
          <p:spPr>
            <a:xfrm>
              <a:off x="3525842" y="2520676"/>
              <a:ext cx="854095" cy="85409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167351"/>
                <a:satOff val="25149"/>
                <a:lumOff val="5238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167351"/>
                <a:satOff val="25149"/>
                <a:lumOff val="523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Arrow: Down 4">
              <a:extLst>
                <a:ext uri="{FF2B5EF4-FFF2-40B4-BE49-F238E27FC236}">
                  <a16:creationId xmlns:a16="http://schemas.microsoft.com/office/drawing/2014/main" id="{15533C1F-984C-96EE-4907-9834B0E4CAD9}"/>
                </a:ext>
              </a:extLst>
            </p:cNvPr>
            <p:cNvSpPr txBox="1"/>
            <p:nvPr/>
          </p:nvSpPr>
          <p:spPr>
            <a:xfrm>
              <a:off x="3718013" y="2520676"/>
              <a:ext cx="469753" cy="642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46471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1D1D-AD2A-5D12-61CA-053D7701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87" y="400665"/>
            <a:ext cx="8457822" cy="130031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CEP aligns with 2024 updated Accreditation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FE6A-674E-B3DB-F92B-64A1D9DB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2" y="1779639"/>
            <a:ext cx="9933236" cy="4336026"/>
          </a:xfrm>
        </p:spPr>
        <p:txBody>
          <a:bodyPr>
            <a:normAutofit/>
          </a:bodyPr>
          <a:lstStyle/>
          <a:p>
            <a:r>
              <a:rPr lang="en-US" sz="2800" b="1" dirty="0"/>
              <a:t>Emphasis on</a:t>
            </a:r>
            <a:r>
              <a:rPr lang="en-US" sz="2800" dirty="0"/>
              <a:t>:</a:t>
            </a:r>
          </a:p>
          <a:p>
            <a:pPr lvl="1"/>
            <a:r>
              <a:rPr lang="en-US" sz="2200" b="1" dirty="0">
                <a:solidFill>
                  <a:srgbClr val="C00000"/>
                </a:solidFill>
              </a:rPr>
              <a:t>integrated planning</a:t>
            </a:r>
            <a:r>
              <a:rPr lang="en-US" sz="2200" dirty="0">
                <a:solidFill>
                  <a:schemeClr val="tx1"/>
                </a:solidFill>
              </a:rPr>
              <a:t>, resource allocation, decision-making, and short- and long-term operational planning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meaningful discussion of </a:t>
            </a:r>
            <a:r>
              <a:rPr lang="en-US" sz="2200" b="1" dirty="0">
                <a:solidFill>
                  <a:srgbClr val="C00000"/>
                </a:solidFill>
              </a:rPr>
              <a:t>equity data </a:t>
            </a:r>
            <a:r>
              <a:rPr lang="en-US" sz="2200" dirty="0">
                <a:solidFill>
                  <a:srgbClr val="C00000"/>
                </a:solidFill>
              </a:rPr>
              <a:t>and </a:t>
            </a:r>
            <a:r>
              <a:rPr lang="en-US" sz="2200" b="1" dirty="0">
                <a:solidFill>
                  <a:srgbClr val="C00000"/>
                </a:solidFill>
              </a:rPr>
              <a:t>actions to close equity gaps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Regular review of </a:t>
            </a:r>
            <a:r>
              <a:rPr lang="en-US" sz="2200" b="1" dirty="0">
                <a:solidFill>
                  <a:srgbClr val="C00000"/>
                </a:solidFill>
              </a:rPr>
              <a:t>qualitative and quantitative data </a:t>
            </a:r>
            <a:r>
              <a:rPr lang="en-US" sz="2200" b="1" dirty="0">
                <a:solidFill>
                  <a:schemeClr val="tx1"/>
                </a:solidFill>
              </a:rPr>
              <a:t>to evaluate progress</a:t>
            </a:r>
            <a:r>
              <a:rPr lang="en-US" sz="2200" dirty="0">
                <a:solidFill>
                  <a:schemeClr val="tx1"/>
                </a:solidFill>
              </a:rPr>
              <a:t> on achieving the mission, enhanced understanding of student’s experience, informing short and long-term planning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how </a:t>
            </a:r>
            <a:r>
              <a:rPr lang="en-US" sz="2200" b="1" dirty="0">
                <a:solidFill>
                  <a:schemeClr val="tx1"/>
                </a:solidFill>
              </a:rPr>
              <a:t>outcomes</a:t>
            </a:r>
            <a:r>
              <a:rPr lang="en-US" sz="2200" dirty="0">
                <a:solidFill>
                  <a:schemeClr val="tx1"/>
                </a:solidFill>
              </a:rPr>
              <a:t> of a process are </a:t>
            </a:r>
            <a:r>
              <a:rPr lang="en-US" sz="2200" b="1" dirty="0">
                <a:solidFill>
                  <a:schemeClr val="tx1"/>
                </a:solidFill>
              </a:rPr>
              <a:t>used to </a:t>
            </a:r>
            <a:r>
              <a:rPr lang="en-US" sz="2200" b="1" dirty="0">
                <a:solidFill>
                  <a:srgbClr val="C00000"/>
                </a:solidFill>
              </a:rPr>
              <a:t>innovate and improve</a:t>
            </a:r>
            <a:endParaRPr lang="en-US" sz="22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7E4903-6705-5313-CFB2-5E4D2016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Discussion Activity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096E-F83A-0F0B-8659-B270D3E3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69" y="5569874"/>
            <a:ext cx="8288032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What adjectives would describe your hopes or expectations for this CEP planning process?</a:t>
            </a:r>
          </a:p>
        </p:txBody>
      </p:sp>
      <p:pic>
        <p:nvPicPr>
          <p:cNvPr id="4" name="Picture 3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47C22791-4F21-4863-25B0-6E029E590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9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796F-7C11-946C-5865-308DF0F9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15298"/>
            <a:ext cx="10588623" cy="9266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Comprehensive Educational Plan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C438-4BB7-5F7F-CB80-6791F5AE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645" y="1533832"/>
            <a:ext cx="10183378" cy="532416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Collaborative</a:t>
            </a:r>
          </a:p>
          <a:p>
            <a:r>
              <a:rPr lang="en-US" sz="3200" dirty="0"/>
              <a:t>Data-Informed </a:t>
            </a:r>
          </a:p>
          <a:p>
            <a:r>
              <a:rPr lang="en-US" sz="3200" dirty="0"/>
              <a:t>Transparent</a:t>
            </a:r>
          </a:p>
          <a:p>
            <a:r>
              <a:rPr lang="en-US" sz="3200" b="1" dirty="0"/>
              <a:t>Student Focused</a:t>
            </a:r>
          </a:p>
          <a:p>
            <a:endParaRPr lang="en-US" dirty="0"/>
          </a:p>
        </p:txBody>
      </p:sp>
      <p:pic>
        <p:nvPicPr>
          <p:cNvPr id="4" name="Picture 3" descr="A group of people wearing matching clothing&#10;&#10;Description automatically generated">
            <a:extLst>
              <a:ext uri="{FF2B5EF4-FFF2-40B4-BE49-F238E27FC236}">
                <a16:creationId xmlns:a16="http://schemas.microsoft.com/office/drawing/2014/main" id="{D651E0A0-E96C-9A2D-A41E-0CFFC6207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80" y="1732547"/>
            <a:ext cx="5742975" cy="43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7E7A-18B2-AD9A-BDFF-A4E938A9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7570107" cy="11823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CEP Development Process: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Steps and Roles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F35B2E-4702-C32B-4931-9FBEDD8A3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761742"/>
              </p:ext>
            </p:extLst>
          </p:nvPr>
        </p:nvGraphicFramePr>
        <p:xfrm>
          <a:off x="1036616" y="2203802"/>
          <a:ext cx="8006800" cy="321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DEA4A1-81C5-2666-4D40-C79E86EC4C40}"/>
              </a:ext>
            </a:extLst>
          </p:cNvPr>
          <p:cNvSpPr/>
          <p:nvPr/>
        </p:nvSpPr>
        <p:spPr>
          <a:xfrm>
            <a:off x="1036617" y="5171769"/>
            <a:ext cx="8006799" cy="89473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/>
              <a:t>Step 4: College Review and Board Approval </a:t>
            </a:r>
          </a:p>
        </p:txBody>
      </p:sp>
    </p:spTree>
    <p:extLst>
      <p:ext uri="{BB962C8B-B14F-4D97-AF65-F5344CB8AC3E}">
        <p14:creationId xmlns:p14="http://schemas.microsoft.com/office/powerpoint/2010/main" val="22653711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4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90C6F6"/>
      </a:accent3>
      <a:accent4>
        <a:srgbClr val="C00000"/>
      </a:accent4>
      <a:accent5>
        <a:srgbClr val="7E953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6024</TotalTime>
  <Words>423</Words>
  <Application>Microsoft Office PowerPoint</Application>
  <PresentationFormat>Widescreen</PresentationFormat>
  <Paragraphs>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Arial</vt:lpstr>
      <vt:lpstr>Broadway</vt:lpstr>
      <vt:lpstr>Calibri</vt:lpstr>
      <vt:lpstr>Trebuchet MS</vt:lpstr>
      <vt:lpstr>Wingdings 3</vt:lpstr>
      <vt:lpstr>Facet</vt:lpstr>
      <vt:lpstr>Palo Verde Community College District Comprehensive Educational Plan 2025-2033</vt:lpstr>
      <vt:lpstr>Welcome and Introductions</vt:lpstr>
      <vt:lpstr>Discussion Activity #1</vt:lpstr>
      <vt:lpstr>Comprehensive Educational Plan 2025-2033 Overview</vt:lpstr>
      <vt:lpstr>Integrated Planning</vt:lpstr>
      <vt:lpstr>CEP aligns with 2024 updated Accreditation Standards</vt:lpstr>
      <vt:lpstr>Discussion Activity #2</vt:lpstr>
      <vt:lpstr>Comprehensive Educational Plan Process </vt:lpstr>
      <vt:lpstr>CEP Development Process:  Steps and Roles</vt:lpstr>
      <vt:lpstr>CEP Planning Process Timeline 2024-2025</vt:lpstr>
      <vt:lpstr>Role of the ad hoc CEP Task Force</vt:lpstr>
      <vt:lpstr>CEP Process Communication and Webpage</vt:lpstr>
      <vt:lpstr>Internal Scan Data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Data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Palo Verde Community College District Educational Master Plan 2025-2033</dc:title>
  <dc:creator>Lori Bennett</dc:creator>
  <cp:lastModifiedBy>Lori Bennett</cp:lastModifiedBy>
  <cp:revision>30</cp:revision>
  <dcterms:created xsi:type="dcterms:W3CDTF">2024-04-22T16:19:36Z</dcterms:created>
  <dcterms:modified xsi:type="dcterms:W3CDTF">2024-08-29T03:50:56Z</dcterms:modified>
</cp:coreProperties>
</file>